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media/image5.jpg" ContentType="image/jpeg"/>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2" r:id="rId7"/>
    <p:sldId id="268" r:id="rId8"/>
    <p:sldId id="263" r:id="rId9"/>
    <p:sldId id="264" r:id="rId10"/>
    <p:sldId id="269" r:id="rId11"/>
    <p:sldId id="265" r:id="rId12"/>
    <p:sldId id="266" r:id="rId13"/>
    <p:sldId id="267" r:id="rId14"/>
    <p:sldId id="270" r:id="rId15"/>
    <p:sldId id="271" r:id="rId16"/>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70" y="5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65738" y="0"/>
            <a:ext cx="4029075" cy="350838"/>
          </a:xfrm>
          <a:prstGeom prst="rect">
            <a:avLst/>
          </a:prstGeom>
        </p:spPr>
        <p:txBody>
          <a:bodyPr vert="horz" lIns="91440" tIns="45720" rIns="91440" bIns="45720" rtlCol="0"/>
          <a:lstStyle>
            <a:lvl1pPr algn="r">
              <a:defRPr sz="1200"/>
            </a:lvl1pPr>
          </a:lstStyle>
          <a:p>
            <a:fld id="{F247C141-7602-4FD4-9130-D8537D104646}" type="datetimeFigureOut">
              <a:rPr lang="en-US" smtClean="0"/>
              <a:t>2/12/2024</a:t>
            </a:fld>
            <a:endParaRPr lang="en-US"/>
          </a:p>
        </p:txBody>
      </p:sp>
      <p:sp>
        <p:nvSpPr>
          <p:cNvPr id="4" name="Slide Image Placeholder 3"/>
          <p:cNvSpPr>
            <a:spLocks noGrp="1" noRot="1" noChangeAspect="1"/>
          </p:cNvSpPr>
          <p:nvPr>
            <p:ph type="sldImg" idx="2"/>
          </p:nvPr>
        </p:nvSpPr>
        <p:spPr>
          <a:xfrm>
            <a:off x="3071813" y="876300"/>
            <a:ext cx="3152775" cy="23653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30275" y="3373438"/>
            <a:ext cx="7435850" cy="276066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9563"/>
            <a:ext cx="4029075" cy="3508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65738" y="6659563"/>
            <a:ext cx="4029075" cy="350837"/>
          </a:xfrm>
          <a:prstGeom prst="rect">
            <a:avLst/>
          </a:prstGeom>
        </p:spPr>
        <p:txBody>
          <a:bodyPr vert="horz" lIns="91440" tIns="45720" rIns="91440" bIns="45720" rtlCol="0" anchor="b"/>
          <a:lstStyle>
            <a:lvl1pPr algn="r">
              <a:defRPr sz="1200"/>
            </a:lvl1pPr>
          </a:lstStyle>
          <a:p>
            <a:fld id="{331DA129-6718-4AB4-8619-2AE955ACC89B}" type="slidenum">
              <a:rPr lang="en-US" smtClean="0"/>
              <a:t>‹#›</a:t>
            </a:fld>
            <a:endParaRPr lang="en-US"/>
          </a:p>
        </p:txBody>
      </p:sp>
    </p:spTree>
    <p:extLst>
      <p:ext uri="{BB962C8B-B14F-4D97-AF65-F5344CB8AC3E}">
        <p14:creationId xmlns:p14="http://schemas.microsoft.com/office/powerpoint/2010/main" val="2391714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1DA129-6718-4AB4-8619-2AE955ACC89B}" type="slidenum">
              <a:rPr lang="en-US" smtClean="0"/>
              <a:t>12</a:t>
            </a:fld>
            <a:endParaRPr lang="en-US"/>
          </a:p>
        </p:txBody>
      </p:sp>
    </p:spTree>
    <p:extLst>
      <p:ext uri="{BB962C8B-B14F-4D97-AF65-F5344CB8AC3E}">
        <p14:creationId xmlns:p14="http://schemas.microsoft.com/office/powerpoint/2010/main" val="1679880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hyperlink" Target="http://www.tarc.org/hamexpo" TargetMode="External"/><Relationship Id="rId3" Type="http://schemas.openxmlformats.org/officeDocument/2006/relationships/image" Target="../media/image4.png"/><Relationship Id="rId7" Type="http://schemas.openxmlformats.org/officeDocument/2006/relationships/hyperlink" Target="http://hamfest.w5qgg.org/" TargetMode="External"/><Relationship Id="rId12" Type="http://schemas.openxmlformats.org/officeDocument/2006/relationships/hyperlink" Target="https://hamarama.org/"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houstonhamfest.org/" TargetMode="External"/><Relationship Id="rId11" Type="http://schemas.openxmlformats.org/officeDocument/2006/relationships/hyperlink" Target="http://w5sc.org/" TargetMode="External"/><Relationship Id="rId5" Type="http://schemas.openxmlformats.org/officeDocument/2006/relationships/hyperlink" Target="http://irvingarc.org/" TargetMode="External"/><Relationship Id="rId10" Type="http://schemas.openxmlformats.org/officeDocument/2006/relationships/hyperlink" Target="http://www.hamvention.org/" TargetMode="External"/><Relationship Id="rId4" Type="http://schemas.openxmlformats.org/officeDocument/2006/relationships/hyperlink" Target="http://www.hamcation.com/" TargetMode="External"/><Relationship Id="rId9" Type="http://schemas.openxmlformats.org/officeDocument/2006/relationships/hyperlink" Target="http://w5ent.or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hyperlink" Target="https://www.weather.gov/fwd/skywarnma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11"/>
          <p:cNvSpPr/>
          <p:nvPr/>
        </p:nvSpPr>
        <p:spPr>
          <a:xfrm>
            <a:off x="3175" y="6400800"/>
            <a:ext cx="9140825" cy="457199"/>
          </a:xfrm>
          <a:custGeom>
            <a:avLst/>
            <a:gdLst/>
            <a:ahLst/>
            <a:cxnLst/>
            <a:rect l="l" t="t" r="r" b="b"/>
            <a:pathLst>
              <a:path w="9140825" h="457199">
                <a:moveTo>
                  <a:pt x="9140825" y="457199"/>
                </a:moveTo>
                <a:lnTo>
                  <a:pt x="9140825" y="0"/>
                </a:lnTo>
                <a:lnTo>
                  <a:pt x="0" y="0"/>
                </a:lnTo>
                <a:lnTo>
                  <a:pt x="0" y="457199"/>
                </a:lnTo>
                <a:lnTo>
                  <a:pt x="9140825" y="457199"/>
                </a:lnTo>
                <a:close/>
              </a:path>
            </a:pathLst>
          </a:custGeom>
          <a:solidFill>
            <a:srgbClr val="9B2C1F"/>
          </a:solidFill>
        </p:spPr>
        <p:txBody>
          <a:bodyPr wrap="square" lIns="0" tIns="0" rIns="0" bIns="0" rtlCol="0">
            <a:noAutofit/>
          </a:bodyPr>
          <a:lstStyle/>
          <a:p>
            <a:endParaRPr/>
          </a:p>
        </p:txBody>
      </p:sp>
      <p:sp>
        <p:nvSpPr>
          <p:cNvPr id="12" name="object 12"/>
          <p:cNvSpPr/>
          <p:nvPr/>
        </p:nvSpPr>
        <p:spPr>
          <a:xfrm>
            <a:off x="0" y="6333490"/>
            <a:ext cx="9140825" cy="64134"/>
          </a:xfrm>
          <a:custGeom>
            <a:avLst/>
            <a:gdLst/>
            <a:ahLst/>
            <a:cxnLst/>
            <a:rect l="l" t="t" r="r" b="b"/>
            <a:pathLst>
              <a:path w="9140825" h="64135">
                <a:moveTo>
                  <a:pt x="0" y="64135"/>
                </a:moveTo>
                <a:lnTo>
                  <a:pt x="9140825" y="64135"/>
                </a:lnTo>
                <a:lnTo>
                  <a:pt x="9140825" y="0"/>
                </a:lnTo>
                <a:lnTo>
                  <a:pt x="0" y="0"/>
                </a:lnTo>
                <a:lnTo>
                  <a:pt x="0" y="64135"/>
                </a:lnTo>
                <a:close/>
              </a:path>
            </a:pathLst>
          </a:custGeom>
          <a:solidFill>
            <a:srgbClr val="D24617"/>
          </a:solidFill>
        </p:spPr>
        <p:txBody>
          <a:bodyPr wrap="square" lIns="0" tIns="0" rIns="0" bIns="0" rtlCol="0">
            <a:noAutofit/>
          </a:bodyPr>
          <a:lstStyle/>
          <a:p>
            <a:endParaRPr/>
          </a:p>
        </p:txBody>
      </p:sp>
      <p:sp>
        <p:nvSpPr>
          <p:cNvPr id="10" name="object 10"/>
          <p:cNvSpPr/>
          <p:nvPr/>
        </p:nvSpPr>
        <p:spPr>
          <a:xfrm>
            <a:off x="905510" y="4343400"/>
            <a:ext cx="7406640" cy="0"/>
          </a:xfrm>
          <a:custGeom>
            <a:avLst/>
            <a:gdLst/>
            <a:ahLst/>
            <a:cxnLst/>
            <a:rect l="l" t="t" r="r" b="b"/>
            <a:pathLst>
              <a:path w="7406640">
                <a:moveTo>
                  <a:pt x="0" y="0"/>
                </a:moveTo>
                <a:lnTo>
                  <a:pt x="7406640" y="0"/>
                </a:lnTo>
              </a:path>
            </a:pathLst>
          </a:custGeom>
          <a:ln w="6096">
            <a:solidFill>
              <a:srgbClr val="7D7D7D"/>
            </a:solidFill>
          </a:ln>
        </p:spPr>
        <p:txBody>
          <a:bodyPr wrap="square" lIns="0" tIns="0" rIns="0" bIns="0" rtlCol="0">
            <a:noAutofit/>
          </a:bodyPr>
          <a:lstStyle/>
          <a:p>
            <a:endParaRPr/>
          </a:p>
        </p:txBody>
      </p:sp>
      <p:sp>
        <p:nvSpPr>
          <p:cNvPr id="9" name="object 9"/>
          <p:cNvSpPr/>
          <p:nvPr/>
        </p:nvSpPr>
        <p:spPr>
          <a:xfrm>
            <a:off x="54611" y="71754"/>
            <a:ext cx="1684655" cy="1366774"/>
          </a:xfrm>
          <a:prstGeom prst="rect">
            <a:avLst/>
          </a:prstGeom>
          <a:blipFill>
            <a:blip r:embed="rId2" cstate="print"/>
            <a:stretch>
              <a:fillRect/>
            </a:stretch>
          </a:blipFill>
        </p:spPr>
        <p:txBody>
          <a:bodyPr wrap="square" lIns="0" tIns="0" rIns="0" bIns="0" rtlCol="0">
            <a:noAutofit/>
          </a:bodyPr>
          <a:lstStyle/>
          <a:p>
            <a:endParaRPr/>
          </a:p>
        </p:txBody>
      </p:sp>
      <p:sp>
        <p:nvSpPr>
          <p:cNvPr id="8" name="object 8"/>
          <p:cNvSpPr txBox="1"/>
          <p:nvPr/>
        </p:nvSpPr>
        <p:spPr>
          <a:xfrm>
            <a:off x="901700" y="1830222"/>
            <a:ext cx="2674958" cy="940104"/>
          </a:xfrm>
          <a:prstGeom prst="rect">
            <a:avLst/>
          </a:prstGeom>
        </p:spPr>
        <p:txBody>
          <a:bodyPr wrap="square" lIns="0" tIns="46355" rIns="0" bIns="0" rtlCol="0">
            <a:noAutofit/>
          </a:bodyPr>
          <a:lstStyle/>
          <a:p>
            <a:pPr marL="12700">
              <a:lnSpc>
                <a:spcPts val="7300"/>
              </a:lnSpc>
            </a:pPr>
            <a:r>
              <a:rPr sz="7200" spc="-63" dirty="0">
                <a:solidFill>
                  <a:srgbClr val="242424"/>
                </a:solidFill>
                <a:latin typeface="Calibri Light"/>
                <a:cs typeface="Calibri Light"/>
              </a:rPr>
              <a:t>Majors</a:t>
            </a:r>
            <a:endParaRPr sz="7200">
              <a:latin typeface="Calibri Light"/>
              <a:cs typeface="Calibri Light"/>
            </a:endParaRPr>
          </a:p>
        </p:txBody>
      </p:sp>
      <p:sp>
        <p:nvSpPr>
          <p:cNvPr id="7" name="object 7"/>
          <p:cNvSpPr txBox="1"/>
          <p:nvPr/>
        </p:nvSpPr>
        <p:spPr>
          <a:xfrm>
            <a:off x="3607435" y="1830222"/>
            <a:ext cx="1889027" cy="940104"/>
          </a:xfrm>
          <a:prstGeom prst="rect">
            <a:avLst/>
          </a:prstGeom>
        </p:spPr>
        <p:txBody>
          <a:bodyPr wrap="square" lIns="0" tIns="46355" rIns="0" bIns="0" rtlCol="0">
            <a:noAutofit/>
          </a:bodyPr>
          <a:lstStyle/>
          <a:p>
            <a:pPr marL="12700">
              <a:lnSpc>
                <a:spcPts val="7300"/>
              </a:lnSpc>
            </a:pPr>
            <a:r>
              <a:rPr sz="7200" spc="-39" dirty="0">
                <a:solidFill>
                  <a:srgbClr val="242424"/>
                </a:solidFill>
                <a:latin typeface="Calibri Light"/>
                <a:cs typeface="Calibri Light"/>
              </a:rPr>
              <a:t>Field</a:t>
            </a:r>
            <a:endParaRPr sz="7200">
              <a:latin typeface="Calibri Light"/>
              <a:cs typeface="Calibri Light"/>
            </a:endParaRPr>
          </a:p>
        </p:txBody>
      </p:sp>
      <p:sp>
        <p:nvSpPr>
          <p:cNvPr id="6" name="object 6"/>
          <p:cNvSpPr txBox="1"/>
          <p:nvPr/>
        </p:nvSpPr>
        <p:spPr>
          <a:xfrm>
            <a:off x="901700" y="2757068"/>
            <a:ext cx="3322347" cy="940104"/>
          </a:xfrm>
          <a:prstGeom prst="rect">
            <a:avLst/>
          </a:prstGeom>
        </p:spPr>
        <p:txBody>
          <a:bodyPr wrap="square" lIns="0" tIns="46355" rIns="0" bIns="0" rtlCol="0">
            <a:noAutofit/>
          </a:bodyPr>
          <a:lstStyle/>
          <a:p>
            <a:pPr marL="12700">
              <a:lnSpc>
                <a:spcPts val="7300"/>
              </a:lnSpc>
            </a:pPr>
            <a:r>
              <a:rPr sz="7200" spc="-59" dirty="0">
                <a:solidFill>
                  <a:srgbClr val="242424"/>
                </a:solidFill>
                <a:latin typeface="Calibri Light"/>
                <a:cs typeface="Calibri Light"/>
              </a:rPr>
              <a:t>Amateur</a:t>
            </a:r>
            <a:endParaRPr sz="7200">
              <a:latin typeface="Calibri Light"/>
              <a:cs typeface="Calibri Light"/>
            </a:endParaRPr>
          </a:p>
        </p:txBody>
      </p:sp>
      <p:sp>
        <p:nvSpPr>
          <p:cNvPr id="5" name="object 5"/>
          <p:cNvSpPr txBox="1"/>
          <p:nvPr/>
        </p:nvSpPr>
        <p:spPr>
          <a:xfrm>
            <a:off x="4258183" y="2757068"/>
            <a:ext cx="2208059" cy="940104"/>
          </a:xfrm>
          <a:prstGeom prst="rect">
            <a:avLst/>
          </a:prstGeom>
        </p:spPr>
        <p:txBody>
          <a:bodyPr wrap="square" lIns="0" tIns="46355" rIns="0" bIns="0" rtlCol="0">
            <a:noAutofit/>
          </a:bodyPr>
          <a:lstStyle/>
          <a:p>
            <a:pPr marL="12700">
              <a:lnSpc>
                <a:spcPts val="7300"/>
              </a:lnSpc>
            </a:pPr>
            <a:r>
              <a:rPr sz="7200" spc="-41" dirty="0">
                <a:solidFill>
                  <a:srgbClr val="242424"/>
                </a:solidFill>
                <a:latin typeface="Calibri Light"/>
                <a:cs typeface="Calibri Light"/>
              </a:rPr>
              <a:t>Radio</a:t>
            </a:r>
            <a:endParaRPr sz="7200">
              <a:latin typeface="Calibri Light"/>
              <a:cs typeface="Calibri Light"/>
            </a:endParaRPr>
          </a:p>
        </p:txBody>
      </p:sp>
      <p:sp>
        <p:nvSpPr>
          <p:cNvPr id="4" name="object 4"/>
          <p:cNvSpPr txBox="1"/>
          <p:nvPr/>
        </p:nvSpPr>
        <p:spPr>
          <a:xfrm>
            <a:off x="6497193" y="2757068"/>
            <a:ext cx="1787300" cy="940104"/>
          </a:xfrm>
          <a:prstGeom prst="rect">
            <a:avLst/>
          </a:prstGeom>
        </p:spPr>
        <p:txBody>
          <a:bodyPr wrap="square" lIns="0" tIns="46355" rIns="0" bIns="0" rtlCol="0">
            <a:noAutofit/>
          </a:bodyPr>
          <a:lstStyle/>
          <a:p>
            <a:pPr marL="12700">
              <a:lnSpc>
                <a:spcPts val="7300"/>
              </a:lnSpc>
            </a:pPr>
            <a:r>
              <a:rPr sz="7200" spc="-33" dirty="0">
                <a:solidFill>
                  <a:srgbClr val="242424"/>
                </a:solidFill>
                <a:latin typeface="Calibri Light"/>
                <a:cs typeface="Calibri Light"/>
              </a:rPr>
              <a:t>Club</a:t>
            </a:r>
            <a:endParaRPr sz="7200">
              <a:latin typeface="Calibri Light"/>
              <a:cs typeface="Calibri Light"/>
            </a:endParaRPr>
          </a:p>
        </p:txBody>
      </p:sp>
      <p:sp>
        <p:nvSpPr>
          <p:cNvPr id="3" name="object 3"/>
          <p:cNvSpPr txBox="1"/>
          <p:nvPr/>
        </p:nvSpPr>
        <p:spPr>
          <a:xfrm>
            <a:off x="901700" y="3750310"/>
            <a:ext cx="3522405" cy="974090"/>
          </a:xfrm>
          <a:prstGeom prst="rect">
            <a:avLst/>
          </a:prstGeom>
        </p:spPr>
        <p:txBody>
          <a:bodyPr wrap="square" lIns="0" tIns="20986" rIns="0" bIns="0" rtlCol="0">
            <a:noAutofit/>
          </a:bodyPr>
          <a:lstStyle/>
          <a:p>
            <a:pPr marL="12700">
              <a:lnSpc>
                <a:spcPts val="3304"/>
              </a:lnSpc>
            </a:pPr>
            <a:r>
              <a:rPr sz="3200" spc="-51" dirty="0">
                <a:solidFill>
                  <a:srgbClr val="242424"/>
                </a:solidFill>
                <a:latin typeface="Calibri Light"/>
                <a:cs typeface="Calibri Light"/>
              </a:rPr>
              <a:t>Membership Meeting</a:t>
            </a:r>
            <a:endParaRPr sz="3200" dirty="0">
              <a:latin typeface="Calibri Light"/>
              <a:cs typeface="Calibri Light"/>
            </a:endParaRPr>
          </a:p>
          <a:p>
            <a:pPr marL="14224" marR="61036">
              <a:lnSpc>
                <a:spcPct val="101725"/>
              </a:lnSpc>
              <a:spcBef>
                <a:spcPts val="1172"/>
              </a:spcBef>
            </a:pPr>
            <a:r>
              <a:rPr lang="en-US" sz="2400" spc="190" dirty="0">
                <a:solidFill>
                  <a:srgbClr val="696262"/>
                </a:solidFill>
                <a:latin typeface="Calibri Light"/>
                <a:cs typeface="Calibri Light"/>
              </a:rPr>
              <a:t>FEBR</a:t>
            </a:r>
            <a:r>
              <a:rPr sz="2400" spc="190" dirty="0">
                <a:solidFill>
                  <a:srgbClr val="696262"/>
                </a:solidFill>
                <a:latin typeface="Calibri Light"/>
                <a:cs typeface="Calibri Light"/>
              </a:rPr>
              <a:t>UARY </a:t>
            </a:r>
            <a:r>
              <a:rPr lang="en-US" sz="2400" spc="190" dirty="0">
                <a:solidFill>
                  <a:srgbClr val="696262"/>
                </a:solidFill>
                <a:latin typeface="Calibri Light"/>
                <a:cs typeface="Calibri Light"/>
              </a:rPr>
              <a:t>8</a:t>
            </a:r>
            <a:r>
              <a:rPr sz="2400" spc="190" dirty="0">
                <a:solidFill>
                  <a:srgbClr val="696262"/>
                </a:solidFill>
                <a:latin typeface="Calibri Light"/>
                <a:cs typeface="Calibri Light"/>
              </a:rPr>
              <a:t>, 2024</a:t>
            </a:r>
            <a:endParaRPr sz="2400" dirty="0">
              <a:latin typeface="Calibri Light"/>
              <a:cs typeface="Calibri Light"/>
            </a:endParaRPr>
          </a:p>
        </p:txBody>
      </p:sp>
      <p:sp>
        <p:nvSpPr>
          <p:cNvPr id="2" name="object 2"/>
          <p:cNvSpPr txBox="1"/>
          <p:nvPr/>
        </p:nvSpPr>
        <p:spPr>
          <a:xfrm>
            <a:off x="905510" y="4203700"/>
            <a:ext cx="7406640" cy="152400"/>
          </a:xfrm>
          <a:prstGeom prst="rect">
            <a:avLst/>
          </a:prstGeom>
        </p:spPr>
        <p:txBody>
          <a:bodyPr wrap="square" lIns="0" tIns="0" rIns="0" bIns="0" rtlCol="0">
            <a:noAutofit/>
          </a:bodyPr>
          <a:lstStyle/>
          <a:p>
            <a:pPr marL="25400">
              <a:lnSpc>
                <a:spcPts val="1000"/>
              </a:lnSpc>
            </a:pPr>
            <a:endParaRPr sz="1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7D039663-D8A2-ED14-0B4E-FF94EA20EB59}"/>
              </a:ext>
            </a:extLst>
          </p:cNvPr>
          <p:cNvGraphicFramePr>
            <a:graphicFrameLocks noGrp="1"/>
          </p:cNvGraphicFramePr>
          <p:nvPr>
            <p:extLst>
              <p:ext uri="{D42A27DB-BD31-4B8C-83A1-F6EECF244321}">
                <p14:modId xmlns:p14="http://schemas.microsoft.com/office/powerpoint/2010/main" val="458727501"/>
              </p:ext>
            </p:extLst>
          </p:nvPr>
        </p:nvGraphicFramePr>
        <p:xfrm>
          <a:off x="1000125" y="4476155"/>
          <a:ext cx="7143750" cy="842010"/>
        </p:xfrm>
        <a:graphic>
          <a:graphicData uri="http://schemas.openxmlformats.org/drawingml/2006/table">
            <a:tbl>
              <a:tblPr/>
              <a:tblGrid>
                <a:gridCol w="1428750">
                  <a:extLst>
                    <a:ext uri="{9D8B030D-6E8A-4147-A177-3AD203B41FA5}">
                      <a16:colId xmlns:a16="http://schemas.microsoft.com/office/drawing/2014/main" val="256060288"/>
                    </a:ext>
                  </a:extLst>
                </a:gridCol>
                <a:gridCol w="1428750">
                  <a:extLst>
                    <a:ext uri="{9D8B030D-6E8A-4147-A177-3AD203B41FA5}">
                      <a16:colId xmlns:a16="http://schemas.microsoft.com/office/drawing/2014/main" val="3025081141"/>
                    </a:ext>
                  </a:extLst>
                </a:gridCol>
                <a:gridCol w="1428750">
                  <a:extLst>
                    <a:ext uri="{9D8B030D-6E8A-4147-A177-3AD203B41FA5}">
                      <a16:colId xmlns:a16="http://schemas.microsoft.com/office/drawing/2014/main" val="1867155945"/>
                    </a:ext>
                  </a:extLst>
                </a:gridCol>
                <a:gridCol w="1428750">
                  <a:extLst>
                    <a:ext uri="{9D8B030D-6E8A-4147-A177-3AD203B41FA5}">
                      <a16:colId xmlns:a16="http://schemas.microsoft.com/office/drawing/2014/main" val="4046685746"/>
                    </a:ext>
                  </a:extLst>
                </a:gridCol>
                <a:gridCol w="1428750">
                  <a:extLst>
                    <a:ext uri="{9D8B030D-6E8A-4147-A177-3AD203B41FA5}">
                      <a16:colId xmlns:a16="http://schemas.microsoft.com/office/drawing/2014/main" val="2376775717"/>
                    </a:ext>
                  </a:extLst>
                </a:gridCol>
              </a:tblGrid>
              <a:tr h="523875">
                <a:tc>
                  <a:txBody>
                    <a:bodyPr/>
                    <a:lstStyle/>
                    <a:p>
                      <a:pPr algn="ctr" fontAlgn="ctr"/>
                      <a:r>
                        <a:rPr lang="en-US">
                          <a:effectLst/>
                        </a:rPr>
                        <a:t>NWS SKYWARN - Basic</a:t>
                      </a:r>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DDDDDD"/>
                    </a:solidFill>
                  </a:tcPr>
                </a:tc>
                <a:tc>
                  <a:txBody>
                    <a:bodyPr/>
                    <a:lstStyle/>
                    <a:p>
                      <a:pPr algn="ctr" fontAlgn="ctr"/>
                      <a:r>
                        <a:rPr lang="en-US">
                          <a:effectLst/>
                        </a:rPr>
                        <a:t>Monday,</a:t>
                      </a:r>
                      <a:br>
                        <a:rPr lang="en-US">
                          <a:effectLst/>
                        </a:rPr>
                      </a:br>
                      <a:r>
                        <a:rPr lang="en-US">
                          <a:effectLst/>
                        </a:rPr>
                        <a:t>February 26th</a:t>
                      </a:r>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DDDDDD"/>
                    </a:solidFill>
                  </a:tcPr>
                </a:tc>
                <a:tc>
                  <a:txBody>
                    <a:bodyPr/>
                    <a:lstStyle/>
                    <a:p>
                      <a:pPr algn="ctr" fontAlgn="ctr"/>
                      <a:r>
                        <a:rPr lang="en-US">
                          <a:effectLst/>
                        </a:rPr>
                        <a:t>Virtual</a:t>
                      </a:r>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DDDDDD"/>
                    </a:solidFill>
                  </a:tcPr>
                </a:tc>
                <a:tc>
                  <a:txBody>
                    <a:bodyPr/>
                    <a:lstStyle/>
                    <a:p>
                      <a:pPr algn="ctr" fontAlgn="ctr"/>
                      <a:r>
                        <a:rPr lang="en-US">
                          <a:effectLst/>
                        </a:rPr>
                        <a:t>7:00 pm</a:t>
                      </a:r>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DDDDDD"/>
                    </a:solidFill>
                  </a:tcPr>
                </a:tc>
                <a:tc>
                  <a:txBody>
                    <a:bodyPr/>
                    <a:lstStyle/>
                    <a:p>
                      <a:pPr algn="ctr" fontAlgn="ctr"/>
                      <a:r>
                        <a:rPr lang="en-US" dirty="0">
                          <a:effectLst/>
                        </a:rPr>
                        <a:t>Virtual</a:t>
                      </a:r>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DDDDDD"/>
                    </a:solidFill>
                  </a:tcPr>
                </a:tc>
                <a:extLst>
                  <a:ext uri="{0D108BD9-81ED-4DB2-BD59-A6C34878D82A}">
                    <a16:rowId xmlns:a16="http://schemas.microsoft.com/office/drawing/2014/main" val="2942327970"/>
                  </a:ext>
                </a:extLst>
              </a:tr>
            </a:tbl>
          </a:graphicData>
        </a:graphic>
      </p:graphicFrame>
      <p:graphicFrame>
        <p:nvGraphicFramePr>
          <p:cNvPr id="17" name="Table 16">
            <a:extLst>
              <a:ext uri="{FF2B5EF4-FFF2-40B4-BE49-F238E27FC236}">
                <a16:creationId xmlns:a16="http://schemas.microsoft.com/office/drawing/2014/main" id="{22A58267-19A9-6268-D289-F4D238490161}"/>
              </a:ext>
            </a:extLst>
          </p:cNvPr>
          <p:cNvGraphicFramePr>
            <a:graphicFrameLocks noGrp="1"/>
          </p:cNvGraphicFramePr>
          <p:nvPr>
            <p:extLst>
              <p:ext uri="{D42A27DB-BD31-4B8C-83A1-F6EECF244321}">
                <p14:modId xmlns:p14="http://schemas.microsoft.com/office/powerpoint/2010/main" val="3771172608"/>
              </p:ext>
            </p:extLst>
          </p:nvPr>
        </p:nvGraphicFramePr>
        <p:xfrm>
          <a:off x="1000125" y="5314355"/>
          <a:ext cx="7143750" cy="842010"/>
        </p:xfrm>
        <a:graphic>
          <a:graphicData uri="http://schemas.openxmlformats.org/drawingml/2006/table">
            <a:tbl>
              <a:tblPr/>
              <a:tblGrid>
                <a:gridCol w="1428750">
                  <a:extLst>
                    <a:ext uri="{9D8B030D-6E8A-4147-A177-3AD203B41FA5}">
                      <a16:colId xmlns:a16="http://schemas.microsoft.com/office/drawing/2014/main" val="3211010236"/>
                    </a:ext>
                  </a:extLst>
                </a:gridCol>
                <a:gridCol w="1428750">
                  <a:extLst>
                    <a:ext uri="{9D8B030D-6E8A-4147-A177-3AD203B41FA5}">
                      <a16:colId xmlns:a16="http://schemas.microsoft.com/office/drawing/2014/main" val="1511963139"/>
                    </a:ext>
                  </a:extLst>
                </a:gridCol>
                <a:gridCol w="1428750">
                  <a:extLst>
                    <a:ext uri="{9D8B030D-6E8A-4147-A177-3AD203B41FA5}">
                      <a16:colId xmlns:a16="http://schemas.microsoft.com/office/drawing/2014/main" val="643993628"/>
                    </a:ext>
                  </a:extLst>
                </a:gridCol>
                <a:gridCol w="1428750">
                  <a:extLst>
                    <a:ext uri="{9D8B030D-6E8A-4147-A177-3AD203B41FA5}">
                      <a16:colId xmlns:a16="http://schemas.microsoft.com/office/drawing/2014/main" val="2330351319"/>
                    </a:ext>
                  </a:extLst>
                </a:gridCol>
                <a:gridCol w="1428750">
                  <a:extLst>
                    <a:ext uri="{9D8B030D-6E8A-4147-A177-3AD203B41FA5}">
                      <a16:colId xmlns:a16="http://schemas.microsoft.com/office/drawing/2014/main" val="839411491"/>
                    </a:ext>
                  </a:extLst>
                </a:gridCol>
              </a:tblGrid>
              <a:tr h="523875">
                <a:tc>
                  <a:txBody>
                    <a:bodyPr/>
                    <a:lstStyle/>
                    <a:p>
                      <a:pPr algn="ctr" fontAlgn="ctr"/>
                      <a:r>
                        <a:rPr lang="en-US">
                          <a:effectLst/>
                        </a:rPr>
                        <a:t>NWS SKYWARN - Advanced</a:t>
                      </a:r>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DDDDDD"/>
                    </a:solidFill>
                  </a:tcPr>
                </a:tc>
                <a:tc>
                  <a:txBody>
                    <a:bodyPr/>
                    <a:lstStyle/>
                    <a:p>
                      <a:pPr algn="ctr" fontAlgn="ctr"/>
                      <a:r>
                        <a:rPr lang="en-US">
                          <a:effectLst/>
                        </a:rPr>
                        <a:t>Wednesday, February 28th</a:t>
                      </a:r>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DDDDDD"/>
                    </a:solidFill>
                  </a:tcPr>
                </a:tc>
                <a:tc>
                  <a:txBody>
                    <a:bodyPr/>
                    <a:lstStyle/>
                    <a:p>
                      <a:pPr algn="ctr" fontAlgn="ctr"/>
                      <a:r>
                        <a:rPr lang="en-US">
                          <a:effectLst/>
                        </a:rPr>
                        <a:t>Virtual</a:t>
                      </a:r>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DDDDDD"/>
                    </a:solidFill>
                  </a:tcPr>
                </a:tc>
                <a:tc>
                  <a:txBody>
                    <a:bodyPr/>
                    <a:lstStyle/>
                    <a:p>
                      <a:pPr algn="ctr" fontAlgn="ctr"/>
                      <a:r>
                        <a:rPr lang="en-US">
                          <a:effectLst/>
                        </a:rPr>
                        <a:t>7:00 pm</a:t>
                      </a:r>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DDDDDD"/>
                    </a:solidFill>
                  </a:tcPr>
                </a:tc>
                <a:tc>
                  <a:txBody>
                    <a:bodyPr/>
                    <a:lstStyle/>
                    <a:p>
                      <a:pPr algn="ctr" fontAlgn="ctr"/>
                      <a:r>
                        <a:rPr lang="en-US" dirty="0">
                          <a:effectLst/>
                        </a:rPr>
                        <a:t>Virtual</a:t>
                      </a:r>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DDDDDD"/>
                    </a:solidFill>
                  </a:tcPr>
                </a:tc>
                <a:extLst>
                  <a:ext uri="{0D108BD9-81ED-4DB2-BD59-A6C34878D82A}">
                    <a16:rowId xmlns:a16="http://schemas.microsoft.com/office/drawing/2014/main" val="3665597337"/>
                  </a:ext>
                </a:extLst>
              </a:tr>
            </a:tbl>
          </a:graphicData>
        </a:graphic>
      </p:graphicFrame>
      <p:graphicFrame>
        <p:nvGraphicFramePr>
          <p:cNvPr id="26" name="Table 25">
            <a:extLst>
              <a:ext uri="{FF2B5EF4-FFF2-40B4-BE49-F238E27FC236}">
                <a16:creationId xmlns:a16="http://schemas.microsoft.com/office/drawing/2014/main" id="{351744CB-C8E0-8392-D8E2-00D11199F522}"/>
              </a:ext>
            </a:extLst>
          </p:cNvPr>
          <p:cNvGraphicFramePr>
            <a:graphicFrameLocks noGrp="1"/>
          </p:cNvGraphicFramePr>
          <p:nvPr>
            <p:extLst>
              <p:ext uri="{D42A27DB-BD31-4B8C-83A1-F6EECF244321}">
                <p14:modId xmlns:p14="http://schemas.microsoft.com/office/powerpoint/2010/main" val="1073239323"/>
              </p:ext>
            </p:extLst>
          </p:nvPr>
        </p:nvGraphicFramePr>
        <p:xfrm>
          <a:off x="1000125" y="3277076"/>
          <a:ext cx="7143750" cy="842010"/>
        </p:xfrm>
        <a:graphic>
          <a:graphicData uri="http://schemas.openxmlformats.org/drawingml/2006/table">
            <a:tbl>
              <a:tblPr/>
              <a:tblGrid>
                <a:gridCol w="1428750">
                  <a:extLst>
                    <a:ext uri="{9D8B030D-6E8A-4147-A177-3AD203B41FA5}">
                      <a16:colId xmlns:a16="http://schemas.microsoft.com/office/drawing/2014/main" val="2608275755"/>
                    </a:ext>
                  </a:extLst>
                </a:gridCol>
                <a:gridCol w="1428750">
                  <a:extLst>
                    <a:ext uri="{9D8B030D-6E8A-4147-A177-3AD203B41FA5}">
                      <a16:colId xmlns:a16="http://schemas.microsoft.com/office/drawing/2014/main" val="3328028741"/>
                    </a:ext>
                  </a:extLst>
                </a:gridCol>
                <a:gridCol w="1428750">
                  <a:extLst>
                    <a:ext uri="{9D8B030D-6E8A-4147-A177-3AD203B41FA5}">
                      <a16:colId xmlns:a16="http://schemas.microsoft.com/office/drawing/2014/main" val="1873605361"/>
                    </a:ext>
                  </a:extLst>
                </a:gridCol>
                <a:gridCol w="1428750">
                  <a:extLst>
                    <a:ext uri="{9D8B030D-6E8A-4147-A177-3AD203B41FA5}">
                      <a16:colId xmlns:a16="http://schemas.microsoft.com/office/drawing/2014/main" val="1931259539"/>
                    </a:ext>
                  </a:extLst>
                </a:gridCol>
                <a:gridCol w="1428750">
                  <a:extLst>
                    <a:ext uri="{9D8B030D-6E8A-4147-A177-3AD203B41FA5}">
                      <a16:colId xmlns:a16="http://schemas.microsoft.com/office/drawing/2014/main" val="2409232563"/>
                    </a:ext>
                  </a:extLst>
                </a:gridCol>
              </a:tblGrid>
              <a:tr h="523875">
                <a:tc>
                  <a:txBody>
                    <a:bodyPr/>
                    <a:lstStyle/>
                    <a:p>
                      <a:pPr algn="ctr" fontAlgn="ctr"/>
                      <a:r>
                        <a:rPr lang="en-US" dirty="0">
                          <a:effectLst/>
                        </a:rPr>
                        <a:t>Hopkins</a:t>
                      </a:r>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effectLst/>
                        </a:rPr>
                        <a:t>Tuesday, February 27th</a:t>
                      </a:r>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effectLst/>
                        </a:rPr>
                        <a:t>In Person</a:t>
                      </a:r>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effectLst/>
                        </a:rPr>
                        <a:t>6:00 pm</a:t>
                      </a:r>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dirty="0">
                          <a:effectLst/>
                        </a:rPr>
                        <a:t>Sulphur Springs City Hall</a:t>
                      </a:r>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2489493776"/>
                  </a:ext>
                </a:extLst>
              </a:tr>
            </a:tbl>
          </a:graphicData>
        </a:graphic>
      </p:graphicFrame>
      <p:sp>
        <p:nvSpPr>
          <p:cNvPr id="12" name="object 12"/>
          <p:cNvSpPr/>
          <p:nvPr/>
        </p:nvSpPr>
        <p:spPr>
          <a:xfrm>
            <a:off x="0" y="6400800"/>
            <a:ext cx="9144000" cy="457199"/>
          </a:xfrm>
          <a:custGeom>
            <a:avLst/>
            <a:gdLst/>
            <a:ahLst/>
            <a:cxnLst/>
            <a:rect l="l" t="t" r="r" b="b"/>
            <a:pathLst>
              <a:path w="9144000" h="457199">
                <a:moveTo>
                  <a:pt x="9144000" y="457199"/>
                </a:moveTo>
                <a:lnTo>
                  <a:pt x="9144000" y="0"/>
                </a:lnTo>
                <a:lnTo>
                  <a:pt x="0" y="0"/>
                </a:lnTo>
                <a:lnTo>
                  <a:pt x="0" y="457199"/>
                </a:lnTo>
                <a:lnTo>
                  <a:pt x="9144000" y="457199"/>
                </a:lnTo>
                <a:close/>
              </a:path>
            </a:pathLst>
          </a:custGeom>
          <a:solidFill>
            <a:srgbClr val="9B2C1F"/>
          </a:solidFill>
        </p:spPr>
        <p:txBody>
          <a:bodyPr wrap="square" lIns="0" tIns="0" rIns="0" bIns="0" rtlCol="0">
            <a:noAutofit/>
          </a:bodyPr>
          <a:lstStyle/>
          <a:p>
            <a:endParaRPr/>
          </a:p>
        </p:txBody>
      </p:sp>
      <p:sp>
        <p:nvSpPr>
          <p:cNvPr id="13" name="object 13"/>
          <p:cNvSpPr/>
          <p:nvPr/>
        </p:nvSpPr>
        <p:spPr>
          <a:xfrm>
            <a:off x="0" y="6332855"/>
            <a:ext cx="9144000" cy="68579"/>
          </a:xfrm>
          <a:custGeom>
            <a:avLst/>
            <a:gdLst/>
            <a:ahLst/>
            <a:cxnLst/>
            <a:rect l="l" t="t" r="r" b="b"/>
            <a:pathLst>
              <a:path w="9144000" h="68579">
                <a:moveTo>
                  <a:pt x="0" y="68580"/>
                </a:moveTo>
                <a:lnTo>
                  <a:pt x="9144000" y="68580"/>
                </a:lnTo>
                <a:lnTo>
                  <a:pt x="9144000" y="0"/>
                </a:lnTo>
                <a:lnTo>
                  <a:pt x="0" y="0"/>
                </a:lnTo>
                <a:lnTo>
                  <a:pt x="0" y="68580"/>
                </a:lnTo>
                <a:close/>
              </a:path>
            </a:pathLst>
          </a:custGeom>
          <a:solidFill>
            <a:srgbClr val="D24617"/>
          </a:solidFill>
        </p:spPr>
        <p:txBody>
          <a:bodyPr wrap="square" lIns="0" tIns="0" rIns="0" bIns="0" rtlCol="0">
            <a:noAutofit/>
          </a:bodyPr>
          <a:lstStyle/>
          <a:p>
            <a:endParaRPr/>
          </a:p>
        </p:txBody>
      </p:sp>
      <p:sp>
        <p:nvSpPr>
          <p:cNvPr id="14" name="object 14"/>
          <p:cNvSpPr/>
          <p:nvPr/>
        </p:nvSpPr>
        <p:spPr>
          <a:xfrm>
            <a:off x="7607934" y="5321932"/>
            <a:ext cx="1536065" cy="1536065"/>
          </a:xfrm>
          <a:prstGeom prst="rect">
            <a:avLst/>
          </a:prstGeom>
          <a:blipFill>
            <a:blip r:embed="rId2" cstate="print"/>
            <a:stretch>
              <a:fillRect/>
            </a:stretch>
          </a:blipFill>
        </p:spPr>
        <p:txBody>
          <a:bodyPr wrap="square" lIns="0" tIns="0" rIns="0" bIns="0" rtlCol="0">
            <a:noAutofit/>
          </a:bodyPr>
          <a:lstStyle/>
          <a:p>
            <a:endParaRPr/>
          </a:p>
        </p:txBody>
      </p:sp>
      <p:sp>
        <p:nvSpPr>
          <p:cNvPr id="15" name="object 15"/>
          <p:cNvSpPr/>
          <p:nvPr/>
        </p:nvSpPr>
        <p:spPr>
          <a:xfrm>
            <a:off x="7562215" y="5277485"/>
            <a:ext cx="1581784" cy="1581785"/>
          </a:xfrm>
          <a:prstGeom prst="rect">
            <a:avLst/>
          </a:prstGeom>
          <a:blipFill>
            <a:blip r:embed="rId3" cstate="print"/>
            <a:stretch>
              <a:fillRect/>
            </a:stretch>
          </a:blipFill>
        </p:spPr>
        <p:txBody>
          <a:bodyPr wrap="square" lIns="0" tIns="0" rIns="0" bIns="0" rtlCol="0">
            <a:noAutofit/>
          </a:bodyPr>
          <a:lstStyle/>
          <a:p>
            <a:endParaRPr/>
          </a:p>
        </p:txBody>
      </p:sp>
      <p:sp>
        <p:nvSpPr>
          <p:cNvPr id="16" name="object 16"/>
          <p:cNvSpPr/>
          <p:nvPr/>
        </p:nvSpPr>
        <p:spPr>
          <a:xfrm>
            <a:off x="7562215" y="5269228"/>
            <a:ext cx="1581784" cy="1581785"/>
          </a:xfrm>
          <a:prstGeom prst="rect">
            <a:avLst/>
          </a:prstGeom>
          <a:blipFill>
            <a:blip r:embed="rId3" cstate="print"/>
            <a:stretch>
              <a:fillRect/>
            </a:stretch>
          </a:blipFill>
        </p:spPr>
        <p:txBody>
          <a:bodyPr wrap="square" lIns="0" tIns="0" rIns="0" bIns="0" rtlCol="0">
            <a:noAutofit/>
          </a:bodyPr>
          <a:lstStyle/>
          <a:p>
            <a:endParaRPr/>
          </a:p>
        </p:txBody>
      </p:sp>
      <p:sp>
        <p:nvSpPr>
          <p:cNvPr id="11" name="object 11"/>
          <p:cNvSpPr txBox="1"/>
          <p:nvPr/>
        </p:nvSpPr>
        <p:spPr>
          <a:xfrm>
            <a:off x="901700" y="1063269"/>
            <a:ext cx="7573563" cy="635304"/>
          </a:xfrm>
          <a:prstGeom prst="rect">
            <a:avLst/>
          </a:prstGeom>
        </p:spPr>
        <p:txBody>
          <a:bodyPr wrap="square" lIns="0" tIns="0" rIns="0" bIns="0" rtlCol="0">
            <a:noAutofit/>
          </a:bodyPr>
          <a:lstStyle/>
          <a:p>
            <a:pPr marL="12700">
              <a:lnSpc>
                <a:spcPts val="4900"/>
              </a:lnSpc>
              <a:tabLst>
                <a:tab pos="7467600" algn="l"/>
              </a:tabLst>
            </a:pPr>
            <a:r>
              <a:rPr sz="4800" u="heavy" spc="-41" dirty="0">
                <a:solidFill>
                  <a:srgbClr val="404040"/>
                </a:solidFill>
                <a:latin typeface="Calibri Light"/>
                <a:cs typeface="Calibri Light"/>
              </a:rPr>
              <a:t>New Business </a:t>
            </a:r>
            <a:r>
              <a:rPr sz="4800" u="heavy" spc="0" dirty="0">
                <a:solidFill>
                  <a:srgbClr val="404040"/>
                </a:solidFill>
                <a:latin typeface="Calibri Light"/>
                <a:cs typeface="Calibri Light"/>
              </a:rPr>
              <a:t>	</a:t>
            </a:r>
            <a:endParaRPr sz="4800">
              <a:latin typeface="Calibri Light"/>
              <a:cs typeface="Calibri Light"/>
            </a:endParaRPr>
          </a:p>
        </p:txBody>
      </p:sp>
      <p:sp>
        <p:nvSpPr>
          <p:cNvPr id="3" name="object 3"/>
          <p:cNvSpPr txBox="1"/>
          <p:nvPr/>
        </p:nvSpPr>
        <p:spPr>
          <a:xfrm>
            <a:off x="2015945" y="1393698"/>
            <a:ext cx="124004" cy="152400"/>
          </a:xfrm>
          <a:prstGeom prst="rect">
            <a:avLst/>
          </a:prstGeom>
        </p:spPr>
        <p:txBody>
          <a:bodyPr wrap="square" lIns="0" tIns="0" rIns="0" bIns="0" rtlCol="0">
            <a:noAutofit/>
          </a:bodyPr>
          <a:lstStyle/>
          <a:p>
            <a:pPr marL="25400">
              <a:lnSpc>
                <a:spcPts val="1000"/>
              </a:lnSpc>
            </a:pPr>
            <a:endParaRPr sz="1000"/>
          </a:p>
        </p:txBody>
      </p:sp>
      <p:sp>
        <p:nvSpPr>
          <p:cNvPr id="2" name="object 2"/>
          <p:cNvSpPr txBox="1"/>
          <p:nvPr/>
        </p:nvSpPr>
        <p:spPr>
          <a:xfrm>
            <a:off x="4203468" y="1393698"/>
            <a:ext cx="4167609" cy="152400"/>
          </a:xfrm>
          <a:prstGeom prst="rect">
            <a:avLst/>
          </a:prstGeom>
        </p:spPr>
        <p:txBody>
          <a:bodyPr wrap="square" lIns="0" tIns="0" rIns="0" bIns="0" rtlCol="0">
            <a:noAutofit/>
          </a:bodyPr>
          <a:lstStyle/>
          <a:p>
            <a:pPr marL="25400">
              <a:lnSpc>
                <a:spcPts val="1000"/>
              </a:lnSpc>
            </a:pPr>
            <a:endParaRPr sz="1000"/>
          </a:p>
        </p:txBody>
      </p:sp>
      <p:sp>
        <p:nvSpPr>
          <p:cNvPr id="19" name="object 9">
            <a:extLst>
              <a:ext uri="{FF2B5EF4-FFF2-40B4-BE49-F238E27FC236}">
                <a16:creationId xmlns:a16="http://schemas.microsoft.com/office/drawing/2014/main" id="{82F67303-7656-3843-23EF-132EFEEA613D}"/>
              </a:ext>
            </a:extLst>
          </p:cNvPr>
          <p:cNvSpPr txBox="1"/>
          <p:nvPr/>
        </p:nvSpPr>
        <p:spPr>
          <a:xfrm>
            <a:off x="990600" y="1588052"/>
            <a:ext cx="139700" cy="254000"/>
          </a:xfrm>
          <a:prstGeom prst="rect">
            <a:avLst/>
          </a:prstGeom>
        </p:spPr>
        <p:txBody>
          <a:bodyPr wrap="square" lIns="0" tIns="12319" rIns="0" bIns="0" rtlCol="0">
            <a:noAutofit/>
          </a:bodyPr>
          <a:lstStyle/>
          <a:p>
            <a:pPr marL="12700">
              <a:lnSpc>
                <a:spcPts val="1939"/>
              </a:lnSpc>
            </a:pPr>
            <a:r>
              <a:rPr sz="1800" dirty="0">
                <a:solidFill>
                  <a:srgbClr val="D24617"/>
                </a:solidFill>
                <a:latin typeface="Arial"/>
                <a:cs typeface="Arial"/>
              </a:rPr>
              <a:t>•</a:t>
            </a:r>
            <a:endParaRPr sz="1800" dirty="0">
              <a:latin typeface="Arial"/>
              <a:cs typeface="Arial"/>
            </a:endParaRPr>
          </a:p>
        </p:txBody>
      </p:sp>
      <p:graphicFrame>
        <p:nvGraphicFramePr>
          <p:cNvPr id="20" name="Table 19">
            <a:extLst>
              <a:ext uri="{FF2B5EF4-FFF2-40B4-BE49-F238E27FC236}">
                <a16:creationId xmlns:a16="http://schemas.microsoft.com/office/drawing/2014/main" id="{8C990A6F-94C3-93D9-DDC1-4321EB384F2E}"/>
              </a:ext>
            </a:extLst>
          </p:cNvPr>
          <p:cNvGraphicFramePr>
            <a:graphicFrameLocks noGrp="1"/>
          </p:cNvGraphicFramePr>
          <p:nvPr>
            <p:extLst>
              <p:ext uri="{D42A27DB-BD31-4B8C-83A1-F6EECF244321}">
                <p14:modId xmlns:p14="http://schemas.microsoft.com/office/powerpoint/2010/main" val="1563003859"/>
              </p:ext>
            </p:extLst>
          </p:nvPr>
        </p:nvGraphicFramePr>
        <p:xfrm>
          <a:off x="1000125" y="1903889"/>
          <a:ext cx="7143750" cy="842010"/>
        </p:xfrm>
        <a:graphic>
          <a:graphicData uri="http://schemas.openxmlformats.org/drawingml/2006/table">
            <a:tbl>
              <a:tblPr/>
              <a:tblGrid>
                <a:gridCol w="1428750">
                  <a:extLst>
                    <a:ext uri="{9D8B030D-6E8A-4147-A177-3AD203B41FA5}">
                      <a16:colId xmlns:a16="http://schemas.microsoft.com/office/drawing/2014/main" val="4129389531"/>
                    </a:ext>
                  </a:extLst>
                </a:gridCol>
                <a:gridCol w="1428750">
                  <a:extLst>
                    <a:ext uri="{9D8B030D-6E8A-4147-A177-3AD203B41FA5}">
                      <a16:colId xmlns:a16="http://schemas.microsoft.com/office/drawing/2014/main" val="4249852376"/>
                    </a:ext>
                  </a:extLst>
                </a:gridCol>
                <a:gridCol w="1428750">
                  <a:extLst>
                    <a:ext uri="{9D8B030D-6E8A-4147-A177-3AD203B41FA5}">
                      <a16:colId xmlns:a16="http://schemas.microsoft.com/office/drawing/2014/main" val="1419570638"/>
                    </a:ext>
                  </a:extLst>
                </a:gridCol>
                <a:gridCol w="1428750">
                  <a:extLst>
                    <a:ext uri="{9D8B030D-6E8A-4147-A177-3AD203B41FA5}">
                      <a16:colId xmlns:a16="http://schemas.microsoft.com/office/drawing/2014/main" val="3453375843"/>
                    </a:ext>
                  </a:extLst>
                </a:gridCol>
                <a:gridCol w="1428750">
                  <a:extLst>
                    <a:ext uri="{9D8B030D-6E8A-4147-A177-3AD203B41FA5}">
                      <a16:colId xmlns:a16="http://schemas.microsoft.com/office/drawing/2014/main" val="3569092854"/>
                    </a:ext>
                  </a:extLst>
                </a:gridCol>
              </a:tblGrid>
              <a:tr h="428625">
                <a:tc>
                  <a:txBody>
                    <a:bodyPr/>
                    <a:lstStyle/>
                    <a:p>
                      <a:pPr algn="ctr" fontAlgn="ctr"/>
                      <a:r>
                        <a:rPr lang="en-US">
                          <a:effectLst/>
                        </a:rPr>
                        <a:t>Van Zandt</a:t>
                      </a:r>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DDDDDD"/>
                    </a:solidFill>
                  </a:tcPr>
                </a:tc>
                <a:tc>
                  <a:txBody>
                    <a:bodyPr/>
                    <a:lstStyle/>
                    <a:p>
                      <a:pPr algn="ctr" fontAlgn="ctr"/>
                      <a:r>
                        <a:rPr lang="en-US">
                          <a:effectLst/>
                        </a:rPr>
                        <a:t>Monday,</a:t>
                      </a:r>
                      <a:br>
                        <a:rPr lang="en-US">
                          <a:effectLst/>
                        </a:rPr>
                      </a:br>
                      <a:r>
                        <a:rPr lang="en-US">
                          <a:effectLst/>
                        </a:rPr>
                        <a:t>February 12th</a:t>
                      </a:r>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DDDDDD"/>
                    </a:solidFill>
                  </a:tcPr>
                </a:tc>
                <a:tc>
                  <a:txBody>
                    <a:bodyPr/>
                    <a:lstStyle/>
                    <a:p>
                      <a:pPr algn="ctr" fontAlgn="ctr"/>
                      <a:r>
                        <a:rPr lang="en-US">
                          <a:effectLst/>
                        </a:rPr>
                        <a:t>In Person</a:t>
                      </a:r>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DDDDDD"/>
                    </a:solidFill>
                  </a:tcPr>
                </a:tc>
                <a:tc>
                  <a:txBody>
                    <a:bodyPr/>
                    <a:lstStyle/>
                    <a:p>
                      <a:pPr algn="ctr" fontAlgn="ctr"/>
                      <a:r>
                        <a:rPr lang="en-US">
                          <a:effectLst/>
                        </a:rPr>
                        <a:t>6:00 pm</a:t>
                      </a:r>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DDDDDD"/>
                    </a:solidFill>
                  </a:tcPr>
                </a:tc>
                <a:tc>
                  <a:txBody>
                    <a:bodyPr/>
                    <a:lstStyle/>
                    <a:p>
                      <a:pPr algn="ctr" fontAlgn="ctr"/>
                      <a:r>
                        <a:rPr lang="en-US" dirty="0">
                          <a:effectLst/>
                        </a:rPr>
                        <a:t>Sarah Norman Library (Canton)</a:t>
                      </a:r>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DDDDDD"/>
                    </a:solidFill>
                  </a:tcPr>
                </a:tc>
                <a:extLst>
                  <a:ext uri="{0D108BD9-81ED-4DB2-BD59-A6C34878D82A}">
                    <a16:rowId xmlns:a16="http://schemas.microsoft.com/office/drawing/2014/main" val="3760368216"/>
                  </a:ext>
                </a:extLst>
              </a:tr>
            </a:tbl>
          </a:graphicData>
        </a:graphic>
      </p:graphicFrame>
      <p:graphicFrame>
        <p:nvGraphicFramePr>
          <p:cNvPr id="21" name="Table 20">
            <a:extLst>
              <a:ext uri="{FF2B5EF4-FFF2-40B4-BE49-F238E27FC236}">
                <a16:creationId xmlns:a16="http://schemas.microsoft.com/office/drawing/2014/main" id="{853103E1-C94B-48F4-BBB1-1DC1CFB47994}"/>
              </a:ext>
            </a:extLst>
          </p:cNvPr>
          <p:cNvGraphicFramePr>
            <a:graphicFrameLocks noGrp="1"/>
          </p:cNvGraphicFramePr>
          <p:nvPr>
            <p:extLst>
              <p:ext uri="{D42A27DB-BD31-4B8C-83A1-F6EECF244321}">
                <p14:modId xmlns:p14="http://schemas.microsoft.com/office/powerpoint/2010/main" val="2213491911"/>
              </p:ext>
            </p:extLst>
          </p:nvPr>
        </p:nvGraphicFramePr>
        <p:xfrm>
          <a:off x="1000125" y="1903889"/>
          <a:ext cx="7143750" cy="842010"/>
        </p:xfrm>
        <a:graphic>
          <a:graphicData uri="http://schemas.openxmlformats.org/drawingml/2006/table">
            <a:tbl>
              <a:tblPr/>
              <a:tblGrid>
                <a:gridCol w="1428750">
                  <a:extLst>
                    <a:ext uri="{9D8B030D-6E8A-4147-A177-3AD203B41FA5}">
                      <a16:colId xmlns:a16="http://schemas.microsoft.com/office/drawing/2014/main" val="3885304335"/>
                    </a:ext>
                  </a:extLst>
                </a:gridCol>
                <a:gridCol w="1428750">
                  <a:extLst>
                    <a:ext uri="{9D8B030D-6E8A-4147-A177-3AD203B41FA5}">
                      <a16:colId xmlns:a16="http://schemas.microsoft.com/office/drawing/2014/main" val="3714484309"/>
                    </a:ext>
                  </a:extLst>
                </a:gridCol>
                <a:gridCol w="1428750">
                  <a:extLst>
                    <a:ext uri="{9D8B030D-6E8A-4147-A177-3AD203B41FA5}">
                      <a16:colId xmlns:a16="http://schemas.microsoft.com/office/drawing/2014/main" val="3402440056"/>
                    </a:ext>
                  </a:extLst>
                </a:gridCol>
                <a:gridCol w="1428750">
                  <a:extLst>
                    <a:ext uri="{9D8B030D-6E8A-4147-A177-3AD203B41FA5}">
                      <a16:colId xmlns:a16="http://schemas.microsoft.com/office/drawing/2014/main" val="4008263060"/>
                    </a:ext>
                  </a:extLst>
                </a:gridCol>
                <a:gridCol w="1428750">
                  <a:extLst>
                    <a:ext uri="{9D8B030D-6E8A-4147-A177-3AD203B41FA5}">
                      <a16:colId xmlns:a16="http://schemas.microsoft.com/office/drawing/2014/main" val="1397156807"/>
                    </a:ext>
                  </a:extLst>
                </a:gridCol>
              </a:tblGrid>
              <a:tr h="428625">
                <a:tc>
                  <a:txBody>
                    <a:bodyPr/>
                    <a:lstStyle/>
                    <a:p>
                      <a:pPr algn="ctr" fontAlgn="ctr"/>
                      <a:r>
                        <a:rPr lang="en-US">
                          <a:effectLst/>
                        </a:rPr>
                        <a:t>Van Zandt</a:t>
                      </a:r>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DDDDDD"/>
                    </a:solidFill>
                  </a:tcPr>
                </a:tc>
                <a:tc>
                  <a:txBody>
                    <a:bodyPr/>
                    <a:lstStyle/>
                    <a:p>
                      <a:pPr algn="ctr" fontAlgn="ctr"/>
                      <a:r>
                        <a:rPr lang="en-US">
                          <a:effectLst/>
                        </a:rPr>
                        <a:t>Monday,</a:t>
                      </a:r>
                      <a:br>
                        <a:rPr lang="en-US">
                          <a:effectLst/>
                        </a:rPr>
                      </a:br>
                      <a:r>
                        <a:rPr lang="en-US">
                          <a:effectLst/>
                        </a:rPr>
                        <a:t>February 12th</a:t>
                      </a:r>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DDDDDD"/>
                    </a:solidFill>
                  </a:tcPr>
                </a:tc>
                <a:tc>
                  <a:txBody>
                    <a:bodyPr/>
                    <a:lstStyle/>
                    <a:p>
                      <a:pPr algn="ctr" fontAlgn="ctr"/>
                      <a:r>
                        <a:rPr lang="en-US">
                          <a:effectLst/>
                        </a:rPr>
                        <a:t>In Person</a:t>
                      </a:r>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DDDDDD"/>
                    </a:solidFill>
                  </a:tcPr>
                </a:tc>
                <a:tc>
                  <a:txBody>
                    <a:bodyPr/>
                    <a:lstStyle/>
                    <a:p>
                      <a:pPr algn="ctr" fontAlgn="ctr"/>
                      <a:r>
                        <a:rPr lang="en-US">
                          <a:effectLst/>
                        </a:rPr>
                        <a:t>6:00 pm</a:t>
                      </a:r>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DDDDDD"/>
                    </a:solidFill>
                  </a:tcPr>
                </a:tc>
                <a:tc>
                  <a:txBody>
                    <a:bodyPr/>
                    <a:lstStyle/>
                    <a:p>
                      <a:pPr algn="ctr" fontAlgn="ctr"/>
                      <a:r>
                        <a:rPr lang="en-US" dirty="0">
                          <a:effectLst/>
                        </a:rPr>
                        <a:t>Sarah Norman Library (Canton)</a:t>
                      </a:r>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DDDDDD"/>
                    </a:solidFill>
                  </a:tcPr>
                </a:tc>
                <a:extLst>
                  <a:ext uri="{0D108BD9-81ED-4DB2-BD59-A6C34878D82A}">
                    <a16:rowId xmlns:a16="http://schemas.microsoft.com/office/drawing/2014/main" val="3997921990"/>
                  </a:ext>
                </a:extLst>
              </a:tr>
            </a:tbl>
          </a:graphicData>
        </a:graphic>
      </p:graphicFrame>
      <p:graphicFrame>
        <p:nvGraphicFramePr>
          <p:cNvPr id="22" name="Table 21">
            <a:extLst>
              <a:ext uri="{FF2B5EF4-FFF2-40B4-BE49-F238E27FC236}">
                <a16:creationId xmlns:a16="http://schemas.microsoft.com/office/drawing/2014/main" id="{F493F55C-0810-E0B6-943D-AEF3BA1DC6AB}"/>
              </a:ext>
            </a:extLst>
          </p:cNvPr>
          <p:cNvGraphicFramePr>
            <a:graphicFrameLocks noGrp="1"/>
          </p:cNvGraphicFramePr>
          <p:nvPr>
            <p:extLst>
              <p:ext uri="{D42A27DB-BD31-4B8C-83A1-F6EECF244321}">
                <p14:modId xmlns:p14="http://schemas.microsoft.com/office/powerpoint/2010/main" val="1270815043"/>
              </p:ext>
            </p:extLst>
          </p:nvPr>
        </p:nvGraphicFramePr>
        <p:xfrm>
          <a:off x="1000125" y="2708910"/>
          <a:ext cx="7143750" cy="567690"/>
        </p:xfrm>
        <a:graphic>
          <a:graphicData uri="http://schemas.openxmlformats.org/drawingml/2006/table">
            <a:tbl>
              <a:tblPr/>
              <a:tblGrid>
                <a:gridCol w="1428750">
                  <a:extLst>
                    <a:ext uri="{9D8B030D-6E8A-4147-A177-3AD203B41FA5}">
                      <a16:colId xmlns:a16="http://schemas.microsoft.com/office/drawing/2014/main" val="1485911151"/>
                    </a:ext>
                  </a:extLst>
                </a:gridCol>
                <a:gridCol w="1428750">
                  <a:extLst>
                    <a:ext uri="{9D8B030D-6E8A-4147-A177-3AD203B41FA5}">
                      <a16:colId xmlns:a16="http://schemas.microsoft.com/office/drawing/2014/main" val="40425254"/>
                    </a:ext>
                  </a:extLst>
                </a:gridCol>
                <a:gridCol w="1428750">
                  <a:extLst>
                    <a:ext uri="{9D8B030D-6E8A-4147-A177-3AD203B41FA5}">
                      <a16:colId xmlns:a16="http://schemas.microsoft.com/office/drawing/2014/main" val="672451261"/>
                    </a:ext>
                  </a:extLst>
                </a:gridCol>
                <a:gridCol w="1428750">
                  <a:extLst>
                    <a:ext uri="{9D8B030D-6E8A-4147-A177-3AD203B41FA5}">
                      <a16:colId xmlns:a16="http://schemas.microsoft.com/office/drawing/2014/main" val="3235661433"/>
                    </a:ext>
                  </a:extLst>
                </a:gridCol>
                <a:gridCol w="1428750">
                  <a:extLst>
                    <a:ext uri="{9D8B030D-6E8A-4147-A177-3AD203B41FA5}">
                      <a16:colId xmlns:a16="http://schemas.microsoft.com/office/drawing/2014/main" val="570671635"/>
                    </a:ext>
                  </a:extLst>
                </a:gridCol>
              </a:tblGrid>
              <a:tr h="428625">
                <a:tc>
                  <a:txBody>
                    <a:bodyPr/>
                    <a:lstStyle/>
                    <a:p>
                      <a:pPr algn="ctr" fontAlgn="ctr"/>
                      <a:r>
                        <a:rPr lang="en-US" dirty="0">
                          <a:effectLst/>
                        </a:rPr>
                        <a:t>Kaufman</a:t>
                      </a:r>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5E5F5"/>
                    </a:solidFill>
                  </a:tcPr>
                </a:tc>
                <a:tc>
                  <a:txBody>
                    <a:bodyPr/>
                    <a:lstStyle/>
                    <a:p>
                      <a:pPr algn="ctr" fontAlgn="ctr"/>
                      <a:r>
                        <a:rPr lang="en-US">
                          <a:effectLst/>
                        </a:rPr>
                        <a:t>Tuesday,</a:t>
                      </a:r>
                      <a:br>
                        <a:rPr lang="en-US">
                          <a:effectLst/>
                        </a:rPr>
                      </a:br>
                      <a:r>
                        <a:rPr lang="en-US">
                          <a:effectLst/>
                        </a:rPr>
                        <a:t>February 13th</a:t>
                      </a:r>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5E5F5"/>
                    </a:solidFill>
                  </a:tcPr>
                </a:tc>
                <a:tc>
                  <a:txBody>
                    <a:bodyPr/>
                    <a:lstStyle/>
                    <a:p>
                      <a:pPr algn="ctr" fontAlgn="ctr"/>
                      <a:r>
                        <a:rPr lang="en-US">
                          <a:effectLst/>
                        </a:rPr>
                        <a:t>In Person</a:t>
                      </a:r>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5E5F5"/>
                    </a:solidFill>
                  </a:tcPr>
                </a:tc>
                <a:tc>
                  <a:txBody>
                    <a:bodyPr/>
                    <a:lstStyle/>
                    <a:p>
                      <a:pPr algn="ctr" fontAlgn="ctr"/>
                      <a:r>
                        <a:rPr lang="en-US">
                          <a:effectLst/>
                        </a:rPr>
                        <a:t>7:00 pm</a:t>
                      </a:r>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5E5F5"/>
                    </a:solidFill>
                  </a:tcPr>
                </a:tc>
                <a:tc>
                  <a:txBody>
                    <a:bodyPr/>
                    <a:lstStyle/>
                    <a:p>
                      <a:pPr algn="ctr" fontAlgn="ctr"/>
                      <a:r>
                        <a:rPr lang="en-US" dirty="0">
                          <a:effectLst/>
                        </a:rPr>
                        <a:t>Kaufman Civic Center</a:t>
                      </a:r>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5E5F5"/>
                    </a:solidFill>
                  </a:tcPr>
                </a:tc>
                <a:extLst>
                  <a:ext uri="{0D108BD9-81ED-4DB2-BD59-A6C34878D82A}">
                    <a16:rowId xmlns:a16="http://schemas.microsoft.com/office/drawing/2014/main" val="3055739757"/>
                  </a:ext>
                </a:extLst>
              </a:tr>
            </a:tbl>
          </a:graphicData>
        </a:graphic>
      </p:graphicFrame>
      <p:sp>
        <p:nvSpPr>
          <p:cNvPr id="5" name="TextBox 4">
            <a:extLst>
              <a:ext uri="{FF2B5EF4-FFF2-40B4-BE49-F238E27FC236}">
                <a16:creationId xmlns:a16="http://schemas.microsoft.com/office/drawing/2014/main" id="{A2C0EE3F-309E-FDC0-13A5-C1D65347DB6C}"/>
              </a:ext>
            </a:extLst>
          </p:cNvPr>
          <p:cNvSpPr txBox="1"/>
          <p:nvPr/>
        </p:nvSpPr>
        <p:spPr>
          <a:xfrm>
            <a:off x="1219200" y="1524000"/>
            <a:ext cx="4572000" cy="365165"/>
          </a:xfrm>
          <a:prstGeom prst="rect">
            <a:avLst/>
          </a:prstGeom>
          <a:noFill/>
        </p:spPr>
        <p:txBody>
          <a:bodyPr wrap="square">
            <a:spAutoFit/>
          </a:bodyPr>
          <a:lstStyle/>
          <a:p>
            <a:pPr marL="12700" marR="46508">
              <a:lnSpc>
                <a:spcPct val="101725"/>
              </a:lnSpc>
              <a:spcBef>
                <a:spcPts val="1110"/>
              </a:spcBef>
            </a:pPr>
            <a:r>
              <a:rPr lang="en-US" sz="1800" dirty="0" err="1">
                <a:latin typeface="Calibri"/>
                <a:cs typeface="Calibri"/>
              </a:rPr>
              <a:t>Skywarn</a:t>
            </a:r>
            <a:r>
              <a:rPr lang="en-US" sz="1800" dirty="0">
                <a:latin typeface="Calibri"/>
                <a:cs typeface="Calibri"/>
              </a:rPr>
              <a:t> Classes – Classroom sessions</a:t>
            </a:r>
          </a:p>
        </p:txBody>
      </p:sp>
      <p:sp>
        <p:nvSpPr>
          <p:cNvPr id="6" name="object 9">
            <a:extLst>
              <a:ext uri="{FF2B5EF4-FFF2-40B4-BE49-F238E27FC236}">
                <a16:creationId xmlns:a16="http://schemas.microsoft.com/office/drawing/2014/main" id="{8C8B63E6-EE1E-2B72-9574-D642D64278BA}"/>
              </a:ext>
            </a:extLst>
          </p:cNvPr>
          <p:cNvSpPr txBox="1"/>
          <p:nvPr/>
        </p:nvSpPr>
        <p:spPr>
          <a:xfrm>
            <a:off x="977348" y="4178852"/>
            <a:ext cx="139700" cy="254000"/>
          </a:xfrm>
          <a:prstGeom prst="rect">
            <a:avLst/>
          </a:prstGeom>
        </p:spPr>
        <p:txBody>
          <a:bodyPr wrap="square" lIns="0" tIns="12319" rIns="0" bIns="0" rtlCol="0">
            <a:noAutofit/>
          </a:bodyPr>
          <a:lstStyle/>
          <a:p>
            <a:pPr marL="12700">
              <a:lnSpc>
                <a:spcPts val="1939"/>
              </a:lnSpc>
            </a:pPr>
            <a:r>
              <a:rPr sz="1800" dirty="0">
                <a:solidFill>
                  <a:srgbClr val="D24617"/>
                </a:solidFill>
                <a:latin typeface="Arial"/>
                <a:cs typeface="Arial"/>
              </a:rPr>
              <a:t>•</a:t>
            </a:r>
            <a:endParaRPr sz="1800" dirty="0">
              <a:latin typeface="Arial"/>
              <a:cs typeface="Arial"/>
            </a:endParaRPr>
          </a:p>
        </p:txBody>
      </p:sp>
      <p:sp>
        <p:nvSpPr>
          <p:cNvPr id="7" name="TextBox 6">
            <a:extLst>
              <a:ext uri="{FF2B5EF4-FFF2-40B4-BE49-F238E27FC236}">
                <a16:creationId xmlns:a16="http://schemas.microsoft.com/office/drawing/2014/main" id="{676715E0-43F3-4F37-F362-BA6F2292896A}"/>
              </a:ext>
            </a:extLst>
          </p:cNvPr>
          <p:cNvSpPr txBox="1"/>
          <p:nvPr/>
        </p:nvSpPr>
        <p:spPr>
          <a:xfrm>
            <a:off x="1205948" y="4114800"/>
            <a:ext cx="4572000" cy="365165"/>
          </a:xfrm>
          <a:prstGeom prst="rect">
            <a:avLst/>
          </a:prstGeom>
          <a:noFill/>
        </p:spPr>
        <p:txBody>
          <a:bodyPr wrap="square">
            <a:spAutoFit/>
          </a:bodyPr>
          <a:lstStyle/>
          <a:p>
            <a:pPr marL="12700" marR="46508">
              <a:lnSpc>
                <a:spcPct val="101725"/>
              </a:lnSpc>
              <a:spcBef>
                <a:spcPts val="1110"/>
              </a:spcBef>
            </a:pPr>
            <a:r>
              <a:rPr lang="en-US" sz="1800" dirty="0" err="1">
                <a:latin typeface="Calibri"/>
                <a:cs typeface="Calibri"/>
              </a:rPr>
              <a:t>Skywarn</a:t>
            </a:r>
            <a:r>
              <a:rPr lang="en-US" sz="1800" dirty="0">
                <a:latin typeface="Calibri"/>
                <a:cs typeface="Calibri"/>
              </a:rPr>
              <a:t> Classes – On-line sessions</a:t>
            </a:r>
          </a:p>
        </p:txBody>
      </p:sp>
    </p:spTree>
    <p:extLst>
      <p:ext uri="{BB962C8B-B14F-4D97-AF65-F5344CB8AC3E}">
        <p14:creationId xmlns:p14="http://schemas.microsoft.com/office/powerpoint/2010/main" val="2033697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0" y="6400800"/>
            <a:ext cx="9144000" cy="457199"/>
          </a:xfrm>
          <a:custGeom>
            <a:avLst/>
            <a:gdLst/>
            <a:ahLst/>
            <a:cxnLst/>
            <a:rect l="l" t="t" r="r" b="b"/>
            <a:pathLst>
              <a:path w="9144000" h="457199">
                <a:moveTo>
                  <a:pt x="9144000" y="457199"/>
                </a:moveTo>
                <a:lnTo>
                  <a:pt x="9144000" y="0"/>
                </a:lnTo>
                <a:lnTo>
                  <a:pt x="0" y="0"/>
                </a:lnTo>
                <a:lnTo>
                  <a:pt x="0" y="457199"/>
                </a:lnTo>
                <a:lnTo>
                  <a:pt x="9144000" y="457199"/>
                </a:lnTo>
                <a:close/>
              </a:path>
            </a:pathLst>
          </a:custGeom>
          <a:solidFill>
            <a:srgbClr val="9B2C1F"/>
          </a:solidFill>
        </p:spPr>
        <p:txBody>
          <a:bodyPr wrap="square" lIns="0" tIns="0" rIns="0" bIns="0" rtlCol="0">
            <a:noAutofit/>
          </a:bodyPr>
          <a:lstStyle/>
          <a:p>
            <a:endParaRPr/>
          </a:p>
        </p:txBody>
      </p:sp>
      <p:sp>
        <p:nvSpPr>
          <p:cNvPr id="7" name="object 7"/>
          <p:cNvSpPr/>
          <p:nvPr/>
        </p:nvSpPr>
        <p:spPr>
          <a:xfrm>
            <a:off x="0" y="6332855"/>
            <a:ext cx="9144000" cy="68579"/>
          </a:xfrm>
          <a:custGeom>
            <a:avLst/>
            <a:gdLst/>
            <a:ahLst/>
            <a:cxnLst/>
            <a:rect l="l" t="t" r="r" b="b"/>
            <a:pathLst>
              <a:path w="9144000" h="68579">
                <a:moveTo>
                  <a:pt x="0" y="68580"/>
                </a:moveTo>
                <a:lnTo>
                  <a:pt x="9144000" y="68580"/>
                </a:lnTo>
                <a:lnTo>
                  <a:pt x="9144000" y="0"/>
                </a:lnTo>
                <a:lnTo>
                  <a:pt x="0" y="0"/>
                </a:lnTo>
                <a:lnTo>
                  <a:pt x="0" y="68580"/>
                </a:lnTo>
                <a:close/>
              </a:path>
            </a:pathLst>
          </a:custGeom>
          <a:solidFill>
            <a:srgbClr val="D24617"/>
          </a:solidFill>
        </p:spPr>
        <p:txBody>
          <a:bodyPr wrap="square" lIns="0" tIns="0" rIns="0" bIns="0" rtlCol="0">
            <a:noAutofit/>
          </a:bodyPr>
          <a:lstStyle/>
          <a:p>
            <a:endParaRPr/>
          </a:p>
        </p:txBody>
      </p:sp>
      <p:sp>
        <p:nvSpPr>
          <p:cNvPr id="8" name="object 8"/>
          <p:cNvSpPr/>
          <p:nvPr/>
        </p:nvSpPr>
        <p:spPr>
          <a:xfrm>
            <a:off x="7607934" y="5321932"/>
            <a:ext cx="1536065" cy="1536065"/>
          </a:xfrm>
          <a:prstGeom prst="rect">
            <a:avLst/>
          </a:prstGeom>
          <a:blipFill>
            <a:blip r:embed="rId2" cstate="print"/>
            <a:stretch>
              <a:fillRect/>
            </a:stretch>
          </a:blipFill>
        </p:spPr>
        <p:txBody>
          <a:bodyPr wrap="square" lIns="0" tIns="0" rIns="0" bIns="0" rtlCol="0">
            <a:noAutofit/>
          </a:bodyPr>
          <a:lstStyle/>
          <a:p>
            <a:endParaRPr/>
          </a:p>
        </p:txBody>
      </p:sp>
      <p:sp>
        <p:nvSpPr>
          <p:cNvPr id="9" name="object 9"/>
          <p:cNvSpPr/>
          <p:nvPr/>
        </p:nvSpPr>
        <p:spPr>
          <a:xfrm>
            <a:off x="7562215" y="5277485"/>
            <a:ext cx="1581784" cy="1581785"/>
          </a:xfrm>
          <a:prstGeom prst="rect">
            <a:avLst/>
          </a:prstGeom>
          <a:blipFill>
            <a:blip r:embed="rId3" cstate="print"/>
            <a:stretch>
              <a:fillRect/>
            </a:stretch>
          </a:blipFill>
        </p:spPr>
        <p:txBody>
          <a:bodyPr wrap="square" lIns="0" tIns="0" rIns="0" bIns="0" rtlCol="0">
            <a:noAutofit/>
          </a:bodyPr>
          <a:lstStyle/>
          <a:p>
            <a:endParaRPr/>
          </a:p>
        </p:txBody>
      </p:sp>
      <p:sp>
        <p:nvSpPr>
          <p:cNvPr id="10" name="object 10"/>
          <p:cNvSpPr/>
          <p:nvPr/>
        </p:nvSpPr>
        <p:spPr>
          <a:xfrm>
            <a:off x="7562215" y="5269228"/>
            <a:ext cx="1581784" cy="1581785"/>
          </a:xfrm>
          <a:prstGeom prst="rect">
            <a:avLst/>
          </a:prstGeom>
          <a:blipFill>
            <a:blip r:embed="rId3" cstate="print"/>
            <a:stretch>
              <a:fillRect/>
            </a:stretch>
          </a:blipFill>
        </p:spPr>
        <p:txBody>
          <a:bodyPr wrap="square" lIns="0" tIns="0" rIns="0" bIns="0" rtlCol="0">
            <a:noAutofit/>
          </a:bodyPr>
          <a:lstStyle/>
          <a:p>
            <a:endParaRPr/>
          </a:p>
        </p:txBody>
      </p:sp>
      <p:sp>
        <p:nvSpPr>
          <p:cNvPr id="5" name="object 5"/>
          <p:cNvSpPr txBox="1"/>
          <p:nvPr/>
        </p:nvSpPr>
        <p:spPr>
          <a:xfrm>
            <a:off x="901700" y="1063269"/>
            <a:ext cx="7573563" cy="635304"/>
          </a:xfrm>
          <a:prstGeom prst="rect">
            <a:avLst/>
          </a:prstGeom>
        </p:spPr>
        <p:txBody>
          <a:bodyPr wrap="square" lIns="0" tIns="0" rIns="0" bIns="0" rtlCol="0">
            <a:noAutofit/>
          </a:bodyPr>
          <a:lstStyle/>
          <a:p>
            <a:pPr marL="12700">
              <a:lnSpc>
                <a:spcPts val="4900"/>
              </a:lnSpc>
              <a:tabLst>
                <a:tab pos="7467600" algn="l"/>
              </a:tabLst>
            </a:pPr>
            <a:r>
              <a:rPr sz="4800" u="heavy" spc="-78" dirty="0">
                <a:solidFill>
                  <a:srgbClr val="404040"/>
                </a:solidFill>
                <a:latin typeface="Calibri Light"/>
                <a:cs typeface="Calibri Light"/>
              </a:rPr>
              <a:t>Wrap-Up </a:t>
            </a:r>
            <a:r>
              <a:rPr sz="4800" u="heavy" spc="0" dirty="0">
                <a:solidFill>
                  <a:srgbClr val="404040"/>
                </a:solidFill>
                <a:latin typeface="Calibri Light"/>
                <a:cs typeface="Calibri Light"/>
              </a:rPr>
              <a:t>	</a:t>
            </a:r>
            <a:endParaRPr sz="4800">
              <a:latin typeface="Calibri Light"/>
              <a:cs typeface="Calibri Light"/>
            </a:endParaRPr>
          </a:p>
        </p:txBody>
      </p:sp>
      <p:sp>
        <p:nvSpPr>
          <p:cNvPr id="4" name="object 4"/>
          <p:cNvSpPr txBox="1"/>
          <p:nvPr/>
        </p:nvSpPr>
        <p:spPr>
          <a:xfrm>
            <a:off x="979728" y="1877203"/>
            <a:ext cx="152653" cy="2089149"/>
          </a:xfrm>
          <a:prstGeom prst="rect">
            <a:avLst/>
          </a:prstGeom>
        </p:spPr>
        <p:txBody>
          <a:bodyPr wrap="square" lIns="0" tIns="13652" rIns="0" bIns="0" rtlCol="0">
            <a:noAutofit/>
          </a:bodyPr>
          <a:lstStyle/>
          <a:p>
            <a:pPr marL="12700">
              <a:lnSpc>
                <a:spcPts val="2150"/>
              </a:lnSpc>
            </a:pPr>
            <a:r>
              <a:rPr sz="2000" dirty="0">
                <a:solidFill>
                  <a:srgbClr val="D24617"/>
                </a:solidFill>
                <a:latin typeface="Arial"/>
                <a:cs typeface="Arial"/>
              </a:rPr>
              <a:t>•</a:t>
            </a:r>
            <a:endParaRPr sz="2000">
              <a:latin typeface="Arial"/>
              <a:cs typeface="Arial"/>
            </a:endParaRPr>
          </a:p>
          <a:p>
            <a:pPr marL="12700">
              <a:lnSpc>
                <a:spcPct val="95825"/>
              </a:lnSpc>
              <a:spcBef>
                <a:spcPts val="1156"/>
              </a:spcBef>
            </a:pPr>
            <a:r>
              <a:rPr sz="2000" dirty="0">
                <a:solidFill>
                  <a:srgbClr val="D24617"/>
                </a:solidFill>
                <a:latin typeface="Arial"/>
                <a:cs typeface="Arial"/>
              </a:rPr>
              <a:t>•</a:t>
            </a:r>
            <a:endParaRPr sz="2000">
              <a:latin typeface="Arial"/>
              <a:cs typeface="Arial"/>
            </a:endParaRPr>
          </a:p>
          <a:p>
            <a:pPr marL="12700">
              <a:lnSpc>
                <a:spcPct val="95825"/>
              </a:lnSpc>
              <a:spcBef>
                <a:spcPts val="1252"/>
              </a:spcBef>
            </a:pPr>
            <a:r>
              <a:rPr sz="2000" dirty="0">
                <a:solidFill>
                  <a:srgbClr val="D24617"/>
                </a:solidFill>
                <a:latin typeface="Arial"/>
                <a:cs typeface="Arial"/>
              </a:rPr>
              <a:t>•</a:t>
            </a:r>
            <a:endParaRPr sz="2000">
              <a:latin typeface="Arial"/>
              <a:cs typeface="Arial"/>
            </a:endParaRPr>
          </a:p>
          <a:p>
            <a:pPr marL="12700">
              <a:lnSpc>
                <a:spcPct val="95825"/>
              </a:lnSpc>
              <a:spcBef>
                <a:spcPts val="1266"/>
              </a:spcBef>
            </a:pPr>
            <a:r>
              <a:rPr sz="2000" dirty="0">
                <a:solidFill>
                  <a:srgbClr val="D24617"/>
                </a:solidFill>
                <a:latin typeface="Arial"/>
                <a:cs typeface="Arial"/>
              </a:rPr>
              <a:t>•</a:t>
            </a:r>
            <a:endParaRPr sz="2000">
              <a:latin typeface="Arial"/>
              <a:cs typeface="Arial"/>
            </a:endParaRPr>
          </a:p>
          <a:p>
            <a:pPr marL="12700">
              <a:lnSpc>
                <a:spcPct val="95825"/>
              </a:lnSpc>
              <a:spcBef>
                <a:spcPts val="1264"/>
              </a:spcBef>
            </a:pPr>
            <a:r>
              <a:rPr sz="2000" dirty="0">
                <a:solidFill>
                  <a:srgbClr val="D24617"/>
                </a:solidFill>
                <a:latin typeface="Arial"/>
                <a:cs typeface="Arial"/>
              </a:rPr>
              <a:t>•</a:t>
            </a:r>
            <a:endParaRPr sz="2000">
              <a:latin typeface="Arial"/>
              <a:cs typeface="Arial"/>
            </a:endParaRPr>
          </a:p>
        </p:txBody>
      </p:sp>
      <p:sp>
        <p:nvSpPr>
          <p:cNvPr id="3" name="object 3"/>
          <p:cNvSpPr txBox="1"/>
          <p:nvPr/>
        </p:nvSpPr>
        <p:spPr>
          <a:xfrm>
            <a:off x="1267714" y="1892554"/>
            <a:ext cx="2211623" cy="2089149"/>
          </a:xfrm>
          <a:prstGeom prst="rect">
            <a:avLst/>
          </a:prstGeom>
        </p:spPr>
        <p:txBody>
          <a:bodyPr wrap="square" lIns="0" tIns="13366" rIns="0" bIns="0" rtlCol="0">
            <a:noAutofit/>
          </a:bodyPr>
          <a:lstStyle/>
          <a:p>
            <a:pPr marL="12700" marR="38176">
              <a:lnSpc>
                <a:spcPts val="2105"/>
              </a:lnSpc>
            </a:pPr>
            <a:r>
              <a:rPr sz="2000" spc="-4" dirty="0">
                <a:solidFill>
                  <a:srgbClr val="404040"/>
                </a:solidFill>
                <a:latin typeface="Calibri"/>
                <a:cs typeface="Calibri"/>
              </a:rPr>
              <a:t>Go Backs?</a:t>
            </a:r>
            <a:endParaRPr sz="2000">
              <a:latin typeface="Calibri"/>
              <a:cs typeface="Calibri"/>
            </a:endParaRPr>
          </a:p>
          <a:p>
            <a:pPr marL="12700" marR="38176">
              <a:lnSpc>
                <a:spcPct val="101725"/>
              </a:lnSpc>
              <a:spcBef>
                <a:spcPts val="1017"/>
              </a:spcBef>
            </a:pPr>
            <a:r>
              <a:rPr sz="2000" spc="-9" dirty="0">
                <a:solidFill>
                  <a:srgbClr val="404040"/>
                </a:solidFill>
                <a:latin typeface="Calibri"/>
                <a:cs typeface="Calibri"/>
              </a:rPr>
              <a:t>Do Overs?</a:t>
            </a:r>
            <a:endParaRPr sz="2000">
              <a:latin typeface="Calibri"/>
              <a:cs typeface="Calibri"/>
            </a:endParaRPr>
          </a:p>
          <a:p>
            <a:pPr marL="12700" marR="38176">
              <a:lnSpc>
                <a:spcPct val="101725"/>
              </a:lnSpc>
              <a:spcBef>
                <a:spcPts val="1110"/>
              </a:spcBef>
            </a:pPr>
            <a:r>
              <a:rPr sz="2000" spc="-4" dirty="0">
                <a:solidFill>
                  <a:srgbClr val="404040"/>
                </a:solidFill>
                <a:latin typeface="Calibri"/>
                <a:cs typeface="Calibri"/>
              </a:rPr>
              <a:t>Second Guesses?</a:t>
            </a:r>
            <a:endParaRPr sz="2000">
              <a:latin typeface="Calibri"/>
              <a:cs typeface="Calibri"/>
            </a:endParaRPr>
          </a:p>
          <a:p>
            <a:pPr marL="12700" marR="38176">
              <a:lnSpc>
                <a:spcPct val="101725"/>
              </a:lnSpc>
              <a:spcBef>
                <a:spcPts val="1124"/>
              </a:spcBef>
            </a:pPr>
            <a:r>
              <a:rPr sz="2000" spc="-2" dirty="0">
                <a:solidFill>
                  <a:srgbClr val="404040"/>
                </a:solidFill>
                <a:latin typeface="Calibri"/>
                <a:cs typeface="Calibri"/>
              </a:rPr>
              <a:t>I Wish I Had Said…</a:t>
            </a:r>
            <a:endParaRPr sz="2000">
              <a:latin typeface="Calibri"/>
              <a:cs typeface="Calibri"/>
            </a:endParaRPr>
          </a:p>
          <a:p>
            <a:pPr marL="12700">
              <a:lnSpc>
                <a:spcPct val="101725"/>
              </a:lnSpc>
              <a:spcBef>
                <a:spcPts val="1122"/>
              </a:spcBef>
            </a:pPr>
            <a:r>
              <a:rPr sz="2000" spc="-5" dirty="0">
                <a:solidFill>
                  <a:srgbClr val="404040"/>
                </a:solidFill>
                <a:latin typeface="Calibri"/>
                <a:cs typeface="Calibri"/>
              </a:rPr>
              <a:t>I Just Remembered…</a:t>
            </a:r>
            <a:endParaRPr sz="2000">
              <a:latin typeface="Calibri"/>
              <a:cs typeface="Calibri"/>
            </a:endParaRPr>
          </a:p>
        </p:txBody>
      </p:sp>
      <p:sp>
        <p:nvSpPr>
          <p:cNvPr id="2" name="object 2"/>
          <p:cNvSpPr txBox="1"/>
          <p:nvPr/>
        </p:nvSpPr>
        <p:spPr>
          <a:xfrm>
            <a:off x="3077652" y="1393698"/>
            <a:ext cx="5293425" cy="152400"/>
          </a:xfrm>
          <a:prstGeom prst="rect">
            <a:avLst/>
          </a:prstGeom>
        </p:spPr>
        <p:txBody>
          <a:bodyPr wrap="square" lIns="0" tIns="0" rIns="0" bIns="0" rtlCol="0">
            <a:noAutofit/>
          </a:bodyPr>
          <a:lstStyle/>
          <a:p>
            <a:pPr marL="25400">
              <a:lnSpc>
                <a:spcPts val="1000"/>
              </a:lnSpc>
            </a:pPr>
            <a:endParaRPr sz="1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465DDC93-2A9A-0CD1-B78D-C10024E0F8DC}"/>
              </a:ext>
            </a:extLst>
          </p:cNvPr>
          <p:cNvPicPr>
            <a:picLocks noChangeAspect="1"/>
          </p:cNvPicPr>
          <p:nvPr/>
        </p:nvPicPr>
        <p:blipFill>
          <a:blip r:embed="rId3"/>
          <a:stretch>
            <a:fillRect/>
          </a:stretch>
        </p:blipFill>
        <p:spPr>
          <a:xfrm>
            <a:off x="228600" y="1024205"/>
            <a:ext cx="8915400" cy="4936157"/>
          </a:xfrm>
          <a:prstGeom prst="rect">
            <a:avLst/>
          </a:prstGeom>
        </p:spPr>
      </p:pic>
      <p:sp>
        <p:nvSpPr>
          <p:cNvPr id="6" name="object 6"/>
          <p:cNvSpPr/>
          <p:nvPr/>
        </p:nvSpPr>
        <p:spPr>
          <a:xfrm>
            <a:off x="0" y="6400800"/>
            <a:ext cx="9144000" cy="457199"/>
          </a:xfrm>
          <a:custGeom>
            <a:avLst/>
            <a:gdLst/>
            <a:ahLst/>
            <a:cxnLst/>
            <a:rect l="l" t="t" r="r" b="b"/>
            <a:pathLst>
              <a:path w="9144000" h="457199">
                <a:moveTo>
                  <a:pt x="9144000" y="457199"/>
                </a:moveTo>
                <a:lnTo>
                  <a:pt x="9144000" y="0"/>
                </a:lnTo>
                <a:lnTo>
                  <a:pt x="0" y="0"/>
                </a:lnTo>
                <a:lnTo>
                  <a:pt x="0" y="457199"/>
                </a:lnTo>
                <a:lnTo>
                  <a:pt x="9144000" y="457199"/>
                </a:lnTo>
                <a:close/>
              </a:path>
            </a:pathLst>
          </a:custGeom>
          <a:solidFill>
            <a:srgbClr val="9B2C1F"/>
          </a:solidFill>
        </p:spPr>
        <p:txBody>
          <a:bodyPr wrap="square" lIns="0" tIns="0" rIns="0" bIns="0" rtlCol="0">
            <a:noAutofit/>
          </a:bodyPr>
          <a:lstStyle/>
          <a:p>
            <a:endParaRPr/>
          </a:p>
        </p:txBody>
      </p:sp>
      <p:sp>
        <p:nvSpPr>
          <p:cNvPr id="7" name="object 7"/>
          <p:cNvSpPr/>
          <p:nvPr/>
        </p:nvSpPr>
        <p:spPr>
          <a:xfrm>
            <a:off x="0" y="6332855"/>
            <a:ext cx="9144000" cy="68579"/>
          </a:xfrm>
          <a:custGeom>
            <a:avLst/>
            <a:gdLst/>
            <a:ahLst/>
            <a:cxnLst/>
            <a:rect l="l" t="t" r="r" b="b"/>
            <a:pathLst>
              <a:path w="9144000" h="68579">
                <a:moveTo>
                  <a:pt x="0" y="68580"/>
                </a:moveTo>
                <a:lnTo>
                  <a:pt x="9144000" y="68580"/>
                </a:lnTo>
                <a:lnTo>
                  <a:pt x="9144000" y="0"/>
                </a:lnTo>
                <a:lnTo>
                  <a:pt x="0" y="0"/>
                </a:lnTo>
                <a:lnTo>
                  <a:pt x="0" y="68580"/>
                </a:lnTo>
                <a:close/>
              </a:path>
            </a:pathLst>
          </a:custGeom>
          <a:solidFill>
            <a:srgbClr val="D24617"/>
          </a:solidFill>
        </p:spPr>
        <p:txBody>
          <a:bodyPr wrap="square" lIns="0" tIns="0" rIns="0" bIns="0" rtlCol="0">
            <a:noAutofit/>
          </a:bodyPr>
          <a:lstStyle/>
          <a:p>
            <a:endParaRPr/>
          </a:p>
        </p:txBody>
      </p:sp>
      <p:sp>
        <p:nvSpPr>
          <p:cNvPr id="8" name="object 8"/>
          <p:cNvSpPr/>
          <p:nvPr/>
        </p:nvSpPr>
        <p:spPr>
          <a:xfrm>
            <a:off x="7607934" y="5321932"/>
            <a:ext cx="1536065" cy="1536065"/>
          </a:xfrm>
          <a:prstGeom prst="rect">
            <a:avLst/>
          </a:prstGeom>
          <a:blipFill>
            <a:blip r:embed="rId4" cstate="print"/>
            <a:stretch>
              <a:fillRect/>
            </a:stretch>
          </a:blipFill>
        </p:spPr>
        <p:txBody>
          <a:bodyPr wrap="square" lIns="0" tIns="0" rIns="0" bIns="0" rtlCol="0">
            <a:noAutofit/>
          </a:bodyPr>
          <a:lstStyle/>
          <a:p>
            <a:endParaRPr/>
          </a:p>
        </p:txBody>
      </p:sp>
      <p:sp>
        <p:nvSpPr>
          <p:cNvPr id="9" name="object 9"/>
          <p:cNvSpPr/>
          <p:nvPr/>
        </p:nvSpPr>
        <p:spPr>
          <a:xfrm>
            <a:off x="7593330" y="5266688"/>
            <a:ext cx="1581784" cy="1581785"/>
          </a:xfrm>
          <a:prstGeom prst="rect">
            <a:avLst/>
          </a:prstGeom>
          <a:blipFill>
            <a:blip r:embed="rId5" cstate="print"/>
            <a:stretch>
              <a:fillRect/>
            </a:stretch>
          </a:blipFill>
        </p:spPr>
        <p:txBody>
          <a:bodyPr wrap="square" lIns="0" tIns="0" rIns="0" bIns="0" rtlCol="0">
            <a:noAutofit/>
          </a:bodyPr>
          <a:lstStyle/>
          <a:p>
            <a:endParaRPr/>
          </a:p>
        </p:txBody>
      </p:sp>
      <p:sp>
        <p:nvSpPr>
          <p:cNvPr id="10" name="object 10"/>
          <p:cNvSpPr/>
          <p:nvPr/>
        </p:nvSpPr>
        <p:spPr>
          <a:xfrm>
            <a:off x="7593330" y="5266688"/>
            <a:ext cx="1581784" cy="1581785"/>
          </a:xfrm>
          <a:prstGeom prst="rect">
            <a:avLst/>
          </a:prstGeom>
          <a:blipFill>
            <a:blip r:embed="rId5" cstate="print"/>
            <a:stretch>
              <a:fillRect/>
            </a:stretch>
          </a:blipFill>
        </p:spPr>
        <p:txBody>
          <a:bodyPr wrap="square" lIns="0" tIns="0" rIns="0" bIns="0" rtlCol="0">
            <a:noAutofit/>
          </a:bodyPr>
          <a:lstStyle/>
          <a:p>
            <a:endParaRPr/>
          </a:p>
        </p:txBody>
      </p:sp>
      <p:sp>
        <p:nvSpPr>
          <p:cNvPr id="5" name="object 5"/>
          <p:cNvSpPr txBox="1"/>
          <p:nvPr/>
        </p:nvSpPr>
        <p:spPr>
          <a:xfrm>
            <a:off x="901700" y="431496"/>
            <a:ext cx="7573563" cy="635304"/>
          </a:xfrm>
          <a:prstGeom prst="rect">
            <a:avLst/>
          </a:prstGeom>
        </p:spPr>
        <p:txBody>
          <a:bodyPr wrap="square" lIns="0" tIns="0" rIns="0" bIns="0" rtlCol="0">
            <a:noAutofit/>
          </a:bodyPr>
          <a:lstStyle/>
          <a:p>
            <a:pPr marL="12700">
              <a:lnSpc>
                <a:spcPts val="4900"/>
              </a:lnSpc>
              <a:tabLst>
                <a:tab pos="7467600" algn="l"/>
              </a:tabLst>
            </a:pPr>
            <a:r>
              <a:rPr sz="4800" u="heavy" spc="-65" dirty="0">
                <a:solidFill>
                  <a:srgbClr val="404040"/>
                </a:solidFill>
                <a:latin typeface="Calibri Light"/>
                <a:cs typeface="Calibri Light"/>
              </a:rPr>
              <a:t>Program </a:t>
            </a:r>
            <a:r>
              <a:rPr sz="4800" u="heavy" spc="0" dirty="0">
                <a:solidFill>
                  <a:srgbClr val="404040"/>
                </a:solidFill>
                <a:latin typeface="Calibri Light"/>
                <a:cs typeface="Calibri Light"/>
              </a:rPr>
              <a:t>	</a:t>
            </a:r>
            <a:endParaRPr sz="4800" dirty="0">
              <a:latin typeface="Calibri Light"/>
              <a:cs typeface="Calibri Light"/>
            </a:endParaRPr>
          </a:p>
        </p:txBody>
      </p:sp>
      <p:sp>
        <p:nvSpPr>
          <p:cNvPr id="4" name="object 4"/>
          <p:cNvSpPr txBox="1"/>
          <p:nvPr/>
        </p:nvSpPr>
        <p:spPr>
          <a:xfrm>
            <a:off x="979728" y="2293255"/>
            <a:ext cx="152653" cy="279908"/>
          </a:xfrm>
          <a:prstGeom prst="rect">
            <a:avLst/>
          </a:prstGeom>
        </p:spPr>
        <p:txBody>
          <a:bodyPr wrap="square" lIns="0" tIns="13652" rIns="0" bIns="0" rtlCol="0">
            <a:noAutofit/>
          </a:bodyPr>
          <a:lstStyle/>
          <a:p>
            <a:pPr marL="12700">
              <a:lnSpc>
                <a:spcPts val="2150"/>
              </a:lnSpc>
            </a:pPr>
            <a:endParaRPr sz="2000" dirty="0">
              <a:latin typeface="Arial"/>
              <a:cs typeface="Arial"/>
            </a:endParaRPr>
          </a:p>
        </p:txBody>
      </p:sp>
      <p:sp>
        <p:nvSpPr>
          <p:cNvPr id="3" name="object 3"/>
          <p:cNvSpPr txBox="1"/>
          <p:nvPr/>
        </p:nvSpPr>
        <p:spPr>
          <a:xfrm>
            <a:off x="3114902" y="685800"/>
            <a:ext cx="5419498" cy="304876"/>
          </a:xfrm>
          <a:prstGeom prst="rect">
            <a:avLst/>
          </a:prstGeom>
        </p:spPr>
        <p:txBody>
          <a:bodyPr wrap="square" lIns="0" tIns="13366" rIns="0" bIns="0" rtlCol="0">
            <a:noAutofit/>
          </a:bodyPr>
          <a:lstStyle/>
          <a:p>
            <a:pPr marL="12700">
              <a:lnSpc>
                <a:spcPts val="2105"/>
              </a:lnSpc>
            </a:pPr>
            <a:r>
              <a:rPr lang="en-US" sz="3200" spc="-1" dirty="0">
                <a:solidFill>
                  <a:srgbClr val="404040"/>
                </a:solidFill>
                <a:latin typeface="Calibri"/>
                <a:cs typeface="Calibri"/>
              </a:rPr>
              <a:t>Potential Repeater Upgrades</a:t>
            </a:r>
            <a:endParaRPr sz="3200" dirty="0">
              <a:latin typeface="Calibri"/>
              <a:cs typeface="Calibri"/>
            </a:endParaRPr>
          </a:p>
        </p:txBody>
      </p:sp>
      <p:sp>
        <p:nvSpPr>
          <p:cNvPr id="2" name="object 2"/>
          <p:cNvSpPr txBox="1"/>
          <p:nvPr/>
        </p:nvSpPr>
        <p:spPr>
          <a:xfrm>
            <a:off x="2951578" y="1811654"/>
            <a:ext cx="5419499" cy="152400"/>
          </a:xfrm>
          <a:prstGeom prst="rect">
            <a:avLst/>
          </a:prstGeom>
        </p:spPr>
        <p:txBody>
          <a:bodyPr wrap="square" lIns="0" tIns="0" rIns="0" bIns="0" rtlCol="0">
            <a:noAutofit/>
          </a:bodyPr>
          <a:lstStyle/>
          <a:p>
            <a:pPr marL="25400">
              <a:lnSpc>
                <a:spcPts val="1000"/>
              </a:lnSpc>
            </a:pPr>
            <a:endParaRPr sz="1000"/>
          </a:p>
        </p:txBody>
      </p:sp>
      <p:sp>
        <p:nvSpPr>
          <p:cNvPr id="16" name="TextBox 15">
            <a:extLst>
              <a:ext uri="{FF2B5EF4-FFF2-40B4-BE49-F238E27FC236}">
                <a16:creationId xmlns:a16="http://schemas.microsoft.com/office/drawing/2014/main" id="{ACFEA6E6-D125-9C01-0D7B-1E143B28B7DE}"/>
              </a:ext>
            </a:extLst>
          </p:cNvPr>
          <p:cNvSpPr txBox="1"/>
          <p:nvPr/>
        </p:nvSpPr>
        <p:spPr>
          <a:xfrm>
            <a:off x="901700" y="5885816"/>
            <a:ext cx="6337300" cy="369332"/>
          </a:xfrm>
          <a:prstGeom prst="rect">
            <a:avLst/>
          </a:prstGeom>
          <a:noFill/>
        </p:spPr>
        <p:txBody>
          <a:bodyPr wrap="square" rtlCol="0">
            <a:spAutoFit/>
          </a:bodyPr>
          <a:lstStyle/>
          <a:p>
            <a:r>
              <a:rPr lang="en-US" dirty="0"/>
              <a:t>From: Shawn – N6REP</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0" y="6400800"/>
            <a:ext cx="9144000" cy="457199"/>
          </a:xfrm>
          <a:custGeom>
            <a:avLst/>
            <a:gdLst/>
            <a:ahLst/>
            <a:cxnLst/>
            <a:rect l="l" t="t" r="r" b="b"/>
            <a:pathLst>
              <a:path w="9144000" h="457199">
                <a:moveTo>
                  <a:pt x="9144000" y="457199"/>
                </a:moveTo>
                <a:lnTo>
                  <a:pt x="9144000" y="0"/>
                </a:lnTo>
                <a:lnTo>
                  <a:pt x="0" y="0"/>
                </a:lnTo>
                <a:lnTo>
                  <a:pt x="0" y="457199"/>
                </a:lnTo>
                <a:lnTo>
                  <a:pt x="9144000" y="457199"/>
                </a:lnTo>
                <a:close/>
              </a:path>
            </a:pathLst>
          </a:custGeom>
          <a:solidFill>
            <a:srgbClr val="9B2C1F"/>
          </a:solidFill>
        </p:spPr>
        <p:txBody>
          <a:bodyPr wrap="square" lIns="0" tIns="0" rIns="0" bIns="0" rtlCol="0">
            <a:noAutofit/>
          </a:bodyPr>
          <a:lstStyle/>
          <a:p>
            <a:endParaRPr/>
          </a:p>
        </p:txBody>
      </p:sp>
      <p:sp>
        <p:nvSpPr>
          <p:cNvPr id="6" name="object 6"/>
          <p:cNvSpPr/>
          <p:nvPr/>
        </p:nvSpPr>
        <p:spPr>
          <a:xfrm>
            <a:off x="0" y="6332855"/>
            <a:ext cx="9144000" cy="68579"/>
          </a:xfrm>
          <a:custGeom>
            <a:avLst/>
            <a:gdLst/>
            <a:ahLst/>
            <a:cxnLst/>
            <a:rect l="l" t="t" r="r" b="b"/>
            <a:pathLst>
              <a:path w="9144000" h="68579">
                <a:moveTo>
                  <a:pt x="0" y="68580"/>
                </a:moveTo>
                <a:lnTo>
                  <a:pt x="9144000" y="68580"/>
                </a:lnTo>
                <a:lnTo>
                  <a:pt x="9144000" y="0"/>
                </a:lnTo>
                <a:lnTo>
                  <a:pt x="0" y="0"/>
                </a:lnTo>
                <a:lnTo>
                  <a:pt x="0" y="68580"/>
                </a:lnTo>
                <a:close/>
              </a:path>
            </a:pathLst>
          </a:custGeom>
          <a:solidFill>
            <a:srgbClr val="D24617"/>
          </a:solidFill>
        </p:spPr>
        <p:txBody>
          <a:bodyPr wrap="square" lIns="0" tIns="0" rIns="0" bIns="0" rtlCol="0">
            <a:noAutofit/>
          </a:bodyPr>
          <a:lstStyle/>
          <a:p>
            <a:endParaRPr/>
          </a:p>
        </p:txBody>
      </p:sp>
      <p:sp>
        <p:nvSpPr>
          <p:cNvPr id="7" name="object 7"/>
          <p:cNvSpPr/>
          <p:nvPr/>
        </p:nvSpPr>
        <p:spPr>
          <a:xfrm>
            <a:off x="7607934" y="5321932"/>
            <a:ext cx="1536065" cy="1536065"/>
          </a:xfrm>
          <a:prstGeom prst="rect">
            <a:avLst/>
          </a:prstGeom>
          <a:blipFill>
            <a:blip r:embed="rId2" cstate="print"/>
            <a:stretch>
              <a:fillRect/>
            </a:stretch>
          </a:blipFill>
        </p:spPr>
        <p:txBody>
          <a:bodyPr wrap="square" lIns="0" tIns="0" rIns="0" bIns="0" rtlCol="0">
            <a:noAutofit/>
          </a:bodyPr>
          <a:lstStyle/>
          <a:p>
            <a:endParaRPr/>
          </a:p>
        </p:txBody>
      </p:sp>
      <p:sp>
        <p:nvSpPr>
          <p:cNvPr id="8" name="object 8"/>
          <p:cNvSpPr/>
          <p:nvPr/>
        </p:nvSpPr>
        <p:spPr>
          <a:xfrm>
            <a:off x="7593330" y="5266688"/>
            <a:ext cx="1581784" cy="1581785"/>
          </a:xfrm>
          <a:prstGeom prst="rect">
            <a:avLst/>
          </a:prstGeom>
          <a:blipFill>
            <a:blip r:embed="rId3" cstate="print"/>
            <a:stretch>
              <a:fillRect/>
            </a:stretch>
          </a:blipFill>
        </p:spPr>
        <p:txBody>
          <a:bodyPr wrap="square" lIns="0" tIns="0" rIns="0" bIns="0" rtlCol="0">
            <a:noAutofit/>
          </a:bodyPr>
          <a:lstStyle/>
          <a:p>
            <a:endParaRPr/>
          </a:p>
        </p:txBody>
      </p:sp>
      <p:sp>
        <p:nvSpPr>
          <p:cNvPr id="9" name="object 9"/>
          <p:cNvSpPr/>
          <p:nvPr/>
        </p:nvSpPr>
        <p:spPr>
          <a:xfrm>
            <a:off x="7593330" y="5266688"/>
            <a:ext cx="1581784" cy="1581785"/>
          </a:xfrm>
          <a:prstGeom prst="rect">
            <a:avLst/>
          </a:prstGeom>
          <a:blipFill>
            <a:blip r:embed="rId3" cstate="print"/>
            <a:stretch>
              <a:fillRect/>
            </a:stretch>
          </a:blipFill>
        </p:spPr>
        <p:txBody>
          <a:bodyPr wrap="square" lIns="0" tIns="0" rIns="0" bIns="0" rtlCol="0">
            <a:noAutofit/>
          </a:bodyPr>
          <a:lstStyle/>
          <a:p>
            <a:endParaRPr/>
          </a:p>
        </p:txBody>
      </p:sp>
      <p:sp>
        <p:nvSpPr>
          <p:cNvPr id="4" name="object 4"/>
          <p:cNvSpPr txBox="1"/>
          <p:nvPr/>
        </p:nvSpPr>
        <p:spPr>
          <a:xfrm>
            <a:off x="904747" y="1063269"/>
            <a:ext cx="7567467" cy="635304"/>
          </a:xfrm>
          <a:prstGeom prst="rect">
            <a:avLst/>
          </a:prstGeom>
        </p:spPr>
        <p:txBody>
          <a:bodyPr wrap="square" lIns="0" tIns="0" rIns="0" bIns="0" rtlCol="0">
            <a:noAutofit/>
          </a:bodyPr>
          <a:lstStyle/>
          <a:p>
            <a:pPr marL="12700">
              <a:lnSpc>
                <a:spcPts val="4900"/>
              </a:lnSpc>
              <a:tabLst>
                <a:tab pos="7454900" algn="l"/>
              </a:tabLst>
            </a:pPr>
            <a:r>
              <a:rPr sz="4800" u="heavy" spc="-42" dirty="0">
                <a:solidFill>
                  <a:srgbClr val="404040"/>
                </a:solidFill>
                <a:latin typeface="Calibri Light"/>
                <a:cs typeface="Calibri Light"/>
              </a:rPr>
              <a:t>Adjournment </a:t>
            </a:r>
            <a:r>
              <a:rPr sz="4800" u="heavy" spc="0" dirty="0">
                <a:solidFill>
                  <a:srgbClr val="404040"/>
                </a:solidFill>
                <a:latin typeface="Calibri Light"/>
                <a:cs typeface="Calibri Light"/>
              </a:rPr>
              <a:t>	</a:t>
            </a:r>
            <a:endParaRPr sz="4800">
              <a:latin typeface="Calibri Light"/>
              <a:cs typeface="Calibri Light"/>
            </a:endParaRPr>
          </a:p>
        </p:txBody>
      </p:sp>
      <p:sp>
        <p:nvSpPr>
          <p:cNvPr id="3" name="object 3"/>
          <p:cNvSpPr txBox="1"/>
          <p:nvPr/>
        </p:nvSpPr>
        <p:spPr>
          <a:xfrm>
            <a:off x="3048000" y="3705605"/>
            <a:ext cx="3352800" cy="380492"/>
          </a:xfrm>
          <a:prstGeom prst="rect">
            <a:avLst/>
          </a:prstGeom>
        </p:spPr>
        <p:txBody>
          <a:bodyPr wrap="square" lIns="0" tIns="18383" rIns="0" bIns="0" rtlCol="0">
            <a:noAutofit/>
          </a:bodyPr>
          <a:lstStyle/>
          <a:p>
            <a:pPr marL="12700">
              <a:lnSpc>
                <a:spcPts val="2895"/>
              </a:lnSpc>
            </a:pPr>
            <a:r>
              <a:rPr lang="en-US" sz="2800" spc="-26" dirty="0">
                <a:solidFill>
                  <a:srgbClr val="404040"/>
                </a:solidFill>
                <a:latin typeface="Calibri"/>
                <a:cs typeface="Calibri"/>
              </a:rPr>
              <a:t>See You Next Month</a:t>
            </a:r>
            <a:r>
              <a:rPr sz="2800" spc="-26" dirty="0">
                <a:solidFill>
                  <a:srgbClr val="404040"/>
                </a:solidFill>
                <a:latin typeface="Calibri"/>
                <a:cs typeface="Calibri"/>
              </a:rPr>
              <a:t>!</a:t>
            </a:r>
            <a:endParaRPr sz="2800" dirty="0">
              <a:latin typeface="Calibri"/>
              <a:cs typeface="Calibri"/>
            </a:endParaRPr>
          </a:p>
        </p:txBody>
      </p:sp>
      <p:sp>
        <p:nvSpPr>
          <p:cNvPr id="2" name="object 2"/>
          <p:cNvSpPr txBox="1"/>
          <p:nvPr/>
        </p:nvSpPr>
        <p:spPr>
          <a:xfrm>
            <a:off x="4116213" y="1393698"/>
            <a:ext cx="4251816" cy="152400"/>
          </a:xfrm>
          <a:prstGeom prst="rect">
            <a:avLst/>
          </a:prstGeom>
        </p:spPr>
        <p:txBody>
          <a:bodyPr wrap="square" lIns="0" tIns="0" rIns="0" bIns="0" rtlCol="0">
            <a:noAutofit/>
          </a:bodyPr>
          <a:lstStyle/>
          <a:p>
            <a:pPr marL="25400">
              <a:lnSpc>
                <a:spcPts val="1000"/>
              </a:lnSpc>
            </a:pPr>
            <a:endParaRPr sz="1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0" y="6400800"/>
            <a:ext cx="9144000" cy="457199"/>
          </a:xfrm>
          <a:custGeom>
            <a:avLst/>
            <a:gdLst/>
            <a:ahLst/>
            <a:cxnLst/>
            <a:rect l="l" t="t" r="r" b="b"/>
            <a:pathLst>
              <a:path w="9144000" h="457199">
                <a:moveTo>
                  <a:pt x="9144000" y="457199"/>
                </a:moveTo>
                <a:lnTo>
                  <a:pt x="9144000" y="0"/>
                </a:lnTo>
                <a:lnTo>
                  <a:pt x="0" y="0"/>
                </a:lnTo>
                <a:lnTo>
                  <a:pt x="0" y="457199"/>
                </a:lnTo>
                <a:lnTo>
                  <a:pt x="9144000" y="457199"/>
                </a:lnTo>
                <a:close/>
              </a:path>
            </a:pathLst>
          </a:custGeom>
          <a:solidFill>
            <a:srgbClr val="9B2C1F"/>
          </a:solidFill>
        </p:spPr>
        <p:txBody>
          <a:bodyPr wrap="square" lIns="0" tIns="0" rIns="0" bIns="0" rtlCol="0">
            <a:noAutofit/>
          </a:bodyPr>
          <a:lstStyle/>
          <a:p>
            <a:endParaRPr/>
          </a:p>
        </p:txBody>
      </p:sp>
      <p:sp>
        <p:nvSpPr>
          <p:cNvPr id="6" name="object 6"/>
          <p:cNvSpPr/>
          <p:nvPr/>
        </p:nvSpPr>
        <p:spPr>
          <a:xfrm>
            <a:off x="0" y="6332855"/>
            <a:ext cx="9144000" cy="68579"/>
          </a:xfrm>
          <a:custGeom>
            <a:avLst/>
            <a:gdLst/>
            <a:ahLst/>
            <a:cxnLst/>
            <a:rect l="l" t="t" r="r" b="b"/>
            <a:pathLst>
              <a:path w="9144000" h="68579">
                <a:moveTo>
                  <a:pt x="0" y="68580"/>
                </a:moveTo>
                <a:lnTo>
                  <a:pt x="9144000" y="68580"/>
                </a:lnTo>
                <a:lnTo>
                  <a:pt x="9144000" y="0"/>
                </a:lnTo>
                <a:lnTo>
                  <a:pt x="0" y="0"/>
                </a:lnTo>
                <a:lnTo>
                  <a:pt x="0" y="68580"/>
                </a:lnTo>
                <a:close/>
              </a:path>
            </a:pathLst>
          </a:custGeom>
          <a:solidFill>
            <a:srgbClr val="D24617"/>
          </a:solidFill>
        </p:spPr>
        <p:txBody>
          <a:bodyPr wrap="square" lIns="0" tIns="0" rIns="0" bIns="0" rtlCol="0">
            <a:noAutofit/>
          </a:bodyPr>
          <a:lstStyle/>
          <a:p>
            <a:endParaRPr/>
          </a:p>
        </p:txBody>
      </p:sp>
      <p:sp>
        <p:nvSpPr>
          <p:cNvPr id="7" name="object 7"/>
          <p:cNvSpPr/>
          <p:nvPr/>
        </p:nvSpPr>
        <p:spPr>
          <a:xfrm>
            <a:off x="7607934" y="5321932"/>
            <a:ext cx="1536065" cy="1536065"/>
          </a:xfrm>
          <a:prstGeom prst="rect">
            <a:avLst/>
          </a:prstGeom>
          <a:blipFill>
            <a:blip r:embed="rId2" cstate="print"/>
            <a:stretch>
              <a:fillRect/>
            </a:stretch>
          </a:blipFill>
        </p:spPr>
        <p:txBody>
          <a:bodyPr wrap="square" lIns="0" tIns="0" rIns="0" bIns="0" rtlCol="0">
            <a:noAutofit/>
          </a:bodyPr>
          <a:lstStyle/>
          <a:p>
            <a:endParaRPr/>
          </a:p>
        </p:txBody>
      </p:sp>
      <p:sp>
        <p:nvSpPr>
          <p:cNvPr id="8" name="object 8"/>
          <p:cNvSpPr/>
          <p:nvPr/>
        </p:nvSpPr>
        <p:spPr>
          <a:xfrm>
            <a:off x="7593330" y="5266688"/>
            <a:ext cx="1581784" cy="1581785"/>
          </a:xfrm>
          <a:prstGeom prst="rect">
            <a:avLst/>
          </a:prstGeom>
          <a:blipFill>
            <a:blip r:embed="rId3" cstate="print"/>
            <a:stretch>
              <a:fillRect/>
            </a:stretch>
          </a:blipFill>
        </p:spPr>
        <p:txBody>
          <a:bodyPr wrap="square" lIns="0" tIns="0" rIns="0" bIns="0" rtlCol="0">
            <a:noAutofit/>
          </a:bodyPr>
          <a:lstStyle/>
          <a:p>
            <a:endParaRPr/>
          </a:p>
        </p:txBody>
      </p:sp>
      <p:sp>
        <p:nvSpPr>
          <p:cNvPr id="9" name="object 9"/>
          <p:cNvSpPr/>
          <p:nvPr/>
        </p:nvSpPr>
        <p:spPr>
          <a:xfrm>
            <a:off x="7593330" y="5266688"/>
            <a:ext cx="1581784" cy="1581785"/>
          </a:xfrm>
          <a:prstGeom prst="rect">
            <a:avLst/>
          </a:prstGeom>
          <a:blipFill>
            <a:blip r:embed="rId3" cstate="print"/>
            <a:stretch>
              <a:fillRect/>
            </a:stretch>
          </a:blipFill>
        </p:spPr>
        <p:txBody>
          <a:bodyPr wrap="square" lIns="0" tIns="0" rIns="0" bIns="0" rtlCol="0">
            <a:noAutofit/>
          </a:bodyPr>
          <a:lstStyle/>
          <a:p>
            <a:endParaRPr/>
          </a:p>
        </p:txBody>
      </p:sp>
      <p:sp>
        <p:nvSpPr>
          <p:cNvPr id="4" name="object 4"/>
          <p:cNvSpPr txBox="1"/>
          <p:nvPr/>
        </p:nvSpPr>
        <p:spPr>
          <a:xfrm>
            <a:off x="904747" y="228600"/>
            <a:ext cx="7567467" cy="635304"/>
          </a:xfrm>
          <a:prstGeom prst="rect">
            <a:avLst/>
          </a:prstGeom>
        </p:spPr>
        <p:txBody>
          <a:bodyPr wrap="square" lIns="0" tIns="0" rIns="0" bIns="0" rtlCol="0">
            <a:noAutofit/>
          </a:bodyPr>
          <a:lstStyle/>
          <a:p>
            <a:pPr marL="12700">
              <a:lnSpc>
                <a:spcPts val="4900"/>
              </a:lnSpc>
              <a:tabLst>
                <a:tab pos="7454900" algn="l"/>
              </a:tabLst>
            </a:pPr>
            <a:r>
              <a:rPr lang="en-US" sz="3600" u="heavy" spc="-42" dirty="0">
                <a:solidFill>
                  <a:srgbClr val="404040"/>
                </a:solidFill>
                <a:latin typeface="Calibri Light"/>
                <a:cs typeface="Calibri Light"/>
              </a:rPr>
              <a:t>David’s post-meeting Activities Report</a:t>
            </a:r>
            <a:r>
              <a:rPr sz="3600" u="heavy" spc="-42" dirty="0">
                <a:solidFill>
                  <a:srgbClr val="404040"/>
                </a:solidFill>
                <a:latin typeface="Calibri Light"/>
                <a:cs typeface="Calibri Light"/>
              </a:rPr>
              <a:t> </a:t>
            </a:r>
            <a:r>
              <a:rPr sz="3600" u="heavy" spc="0" dirty="0">
                <a:solidFill>
                  <a:srgbClr val="404040"/>
                </a:solidFill>
                <a:latin typeface="Calibri Light"/>
                <a:cs typeface="Calibri Light"/>
              </a:rPr>
              <a:t>	</a:t>
            </a:r>
            <a:endParaRPr sz="3600" dirty="0">
              <a:latin typeface="Calibri Light"/>
              <a:cs typeface="Calibri Light"/>
            </a:endParaRPr>
          </a:p>
        </p:txBody>
      </p:sp>
      <p:sp>
        <p:nvSpPr>
          <p:cNvPr id="3" name="object 3"/>
          <p:cNvSpPr txBox="1"/>
          <p:nvPr/>
        </p:nvSpPr>
        <p:spPr>
          <a:xfrm>
            <a:off x="914400" y="914400"/>
            <a:ext cx="7172453" cy="2838701"/>
          </a:xfrm>
          <a:prstGeom prst="rect">
            <a:avLst/>
          </a:prstGeom>
        </p:spPr>
        <p:txBody>
          <a:bodyPr wrap="square" lIns="0" tIns="18383" rIns="0" bIns="0" rtlCol="0">
            <a:noAutofit/>
          </a:bodyPr>
          <a:lstStyle/>
          <a:p>
            <a:pPr marL="12700">
              <a:lnSpc>
                <a:spcPts val="2895"/>
              </a:lnSpc>
            </a:pPr>
            <a:r>
              <a:rPr lang="en-US" sz="1400" spc="-26" dirty="0">
                <a:solidFill>
                  <a:srgbClr val="404040"/>
                </a:solidFill>
                <a:latin typeface="Calibri"/>
                <a:cs typeface="Calibri"/>
              </a:rPr>
              <a:t>Solar Eclipse, Monday, April 8th:</a:t>
            </a:r>
          </a:p>
          <a:p>
            <a:pPr marL="12700">
              <a:lnSpc>
                <a:spcPts val="2895"/>
              </a:lnSpc>
            </a:pPr>
            <a:r>
              <a:rPr lang="en-US" sz="1400" spc="-26" dirty="0">
                <a:solidFill>
                  <a:srgbClr val="404040"/>
                </a:solidFill>
                <a:latin typeface="Calibri"/>
                <a:cs typeface="Calibri"/>
              </a:rPr>
              <a:t>I am working with Facilities, MSTF, Security and a myriad of other company entities to get permission to set up a portable HF station here on plant. I have requested we be allowed to use the area behind buildings 106/121 and where security kennels their dogs. The other option is to set up at the Rec Center.  So far, we have received a green light from MSTF and the </a:t>
            </a:r>
            <a:r>
              <a:rPr lang="en-US" sz="1400" spc="-26" dirty="0" err="1">
                <a:solidFill>
                  <a:srgbClr val="404040"/>
                </a:solidFill>
                <a:latin typeface="Calibri"/>
                <a:cs typeface="Calibri"/>
              </a:rPr>
              <a:t>freq</a:t>
            </a:r>
            <a:r>
              <a:rPr lang="en-US" sz="1400" spc="-26" dirty="0">
                <a:solidFill>
                  <a:srgbClr val="404040"/>
                </a:solidFill>
                <a:latin typeface="Calibri"/>
                <a:cs typeface="Calibri"/>
              </a:rPr>
              <a:t> spectrum manager. Now, it is a matter of getting permission to set it up. As you can imagine, there are several hurdles to jump over and hoops to jump through.  If we do get permission, the plan is to participate in the ARRL Global Experiment. We would transit from the beginning of the eclipse, through total darkness, and on to when the event is completely over -about 2 hours, total. Then, we’d submit our logs to the ARRL so they can study how an eclipse impacts HF propagation.  The station would be an Octopus antenna on a 20ft mast, attached to the receiver hitch of my truck (you’ve seen the set up in my weekend antenna experiments, and Cooper Lake trips)., connected to an IC7100 running off of battery power </a:t>
            </a:r>
          </a:p>
          <a:p>
            <a:pPr marL="12700">
              <a:lnSpc>
                <a:spcPts val="2895"/>
              </a:lnSpc>
            </a:pPr>
            <a:r>
              <a:rPr lang="en-US" sz="1400" spc="-26" dirty="0">
                <a:solidFill>
                  <a:srgbClr val="404040"/>
                </a:solidFill>
                <a:latin typeface="Calibri"/>
                <a:cs typeface="Calibri"/>
              </a:rPr>
              <a:t>(2ea 30aH LiPo batteries, in parallel). I’ll have a sunscreen shelter and a folding table with 3 </a:t>
            </a:r>
          </a:p>
          <a:p>
            <a:pPr marL="12700">
              <a:lnSpc>
                <a:spcPts val="2895"/>
              </a:lnSpc>
            </a:pPr>
            <a:r>
              <a:rPr lang="en-US" sz="1400" spc="-26" dirty="0">
                <a:solidFill>
                  <a:srgbClr val="404040"/>
                </a:solidFill>
                <a:latin typeface="Calibri"/>
                <a:cs typeface="Calibri"/>
              </a:rPr>
              <a:t>chairs set up, as well.</a:t>
            </a:r>
          </a:p>
          <a:p>
            <a:pPr marL="12700">
              <a:lnSpc>
                <a:spcPts val="2895"/>
              </a:lnSpc>
            </a:pPr>
            <a:endParaRPr lang="en-US" sz="1400" spc="-26" dirty="0">
              <a:solidFill>
                <a:srgbClr val="404040"/>
              </a:solidFill>
              <a:latin typeface="Calibri"/>
              <a:cs typeface="Calibri"/>
            </a:endParaRPr>
          </a:p>
          <a:p>
            <a:pPr marL="12700">
              <a:lnSpc>
                <a:spcPts val="2895"/>
              </a:lnSpc>
            </a:pPr>
            <a:r>
              <a:rPr lang="en-US" sz="1400" spc="-26" dirty="0">
                <a:solidFill>
                  <a:srgbClr val="404040"/>
                </a:solidFill>
                <a:latin typeface="Calibri"/>
                <a:cs typeface="Calibri"/>
              </a:rPr>
              <a:t>I shall keep y’all posted.</a:t>
            </a:r>
          </a:p>
          <a:p>
            <a:pPr marL="12700">
              <a:lnSpc>
                <a:spcPts val="2895"/>
              </a:lnSpc>
            </a:pPr>
            <a:endParaRPr lang="en-US" sz="1400" spc="-26" dirty="0">
              <a:solidFill>
                <a:srgbClr val="404040"/>
              </a:solidFill>
              <a:latin typeface="Calibri"/>
              <a:cs typeface="Calibri"/>
            </a:endParaRPr>
          </a:p>
          <a:p>
            <a:pPr marL="12700">
              <a:lnSpc>
                <a:spcPts val="2895"/>
              </a:lnSpc>
            </a:pPr>
            <a:r>
              <a:rPr lang="en-US" sz="1400" spc="-26" dirty="0">
                <a:solidFill>
                  <a:srgbClr val="404040"/>
                </a:solidFill>
                <a:latin typeface="Calibri"/>
                <a:cs typeface="Calibri"/>
              </a:rPr>
              <a:t>Texas Parks on the Air:</a:t>
            </a:r>
          </a:p>
          <a:p>
            <a:pPr marL="12700">
              <a:lnSpc>
                <a:spcPts val="2895"/>
              </a:lnSpc>
            </a:pPr>
            <a:endParaRPr lang="en-US" sz="1400" spc="-26" dirty="0">
              <a:solidFill>
                <a:srgbClr val="404040"/>
              </a:solidFill>
              <a:latin typeface="Calibri"/>
              <a:cs typeface="Calibri"/>
            </a:endParaRPr>
          </a:p>
          <a:p>
            <a:pPr marL="12700">
              <a:lnSpc>
                <a:spcPts val="2895"/>
              </a:lnSpc>
            </a:pPr>
            <a:r>
              <a:rPr lang="en-US" sz="1400" spc="-26" dirty="0">
                <a:solidFill>
                  <a:srgbClr val="404040"/>
                </a:solidFill>
                <a:latin typeface="Calibri"/>
                <a:cs typeface="Calibri"/>
              </a:rPr>
              <a:t>April 20th.</a:t>
            </a:r>
          </a:p>
          <a:p>
            <a:pPr marL="12700">
              <a:lnSpc>
                <a:spcPts val="2895"/>
              </a:lnSpc>
            </a:pPr>
            <a:endParaRPr lang="en-US" sz="1400" spc="-26" dirty="0">
              <a:solidFill>
                <a:srgbClr val="404040"/>
              </a:solidFill>
              <a:latin typeface="Calibri"/>
              <a:cs typeface="Calibri"/>
            </a:endParaRPr>
          </a:p>
          <a:p>
            <a:pPr marL="12700">
              <a:lnSpc>
                <a:spcPts val="2895"/>
              </a:lnSpc>
            </a:pPr>
            <a:r>
              <a:rPr lang="en-US" sz="1400" spc="-26" dirty="0">
                <a:solidFill>
                  <a:srgbClr val="404040"/>
                </a:solidFill>
                <a:latin typeface="Calibri"/>
                <a:cs typeface="Calibri"/>
              </a:rPr>
              <a:t>Larry and I each have a cabin rented at our usual hang out…Cooper Lake, South Sulphur Unit. We will be using 1x1 call N5C, though individuals are welcome to use their personal call signs while operating with us.</a:t>
            </a:r>
          </a:p>
          <a:p>
            <a:pPr marL="12700">
              <a:lnSpc>
                <a:spcPts val="2895"/>
              </a:lnSpc>
            </a:pPr>
            <a:endParaRPr lang="en-US" sz="1400" spc="-26" dirty="0">
              <a:solidFill>
                <a:srgbClr val="404040"/>
              </a:solidFill>
              <a:latin typeface="Calibri"/>
              <a:cs typeface="Calibri"/>
            </a:endParaRPr>
          </a:p>
          <a:p>
            <a:pPr marL="12700">
              <a:lnSpc>
                <a:spcPts val="2895"/>
              </a:lnSpc>
            </a:pPr>
            <a:r>
              <a:rPr lang="en-US" sz="1400" spc="-26" dirty="0">
                <a:solidFill>
                  <a:srgbClr val="404040"/>
                </a:solidFill>
                <a:latin typeface="Calibri"/>
                <a:cs typeface="Calibri"/>
              </a:rPr>
              <a:t>I’ll have more details as we get closer to the event.</a:t>
            </a:r>
          </a:p>
        </p:txBody>
      </p:sp>
      <p:sp>
        <p:nvSpPr>
          <p:cNvPr id="2" name="object 2"/>
          <p:cNvSpPr txBox="1"/>
          <p:nvPr/>
        </p:nvSpPr>
        <p:spPr>
          <a:xfrm>
            <a:off x="4116213" y="1393698"/>
            <a:ext cx="4251816" cy="152400"/>
          </a:xfrm>
          <a:prstGeom prst="rect">
            <a:avLst/>
          </a:prstGeom>
        </p:spPr>
        <p:txBody>
          <a:bodyPr wrap="square" lIns="0" tIns="0" rIns="0" bIns="0" rtlCol="0">
            <a:noAutofit/>
          </a:bodyPr>
          <a:lstStyle/>
          <a:p>
            <a:pPr marL="25400">
              <a:lnSpc>
                <a:spcPts val="1000"/>
              </a:lnSpc>
            </a:pPr>
            <a:endParaRPr sz="1000"/>
          </a:p>
        </p:txBody>
      </p:sp>
    </p:spTree>
    <p:extLst>
      <p:ext uri="{BB962C8B-B14F-4D97-AF65-F5344CB8AC3E}">
        <p14:creationId xmlns:p14="http://schemas.microsoft.com/office/powerpoint/2010/main" val="1687598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0" y="6400800"/>
            <a:ext cx="9144000" cy="457199"/>
          </a:xfrm>
          <a:custGeom>
            <a:avLst/>
            <a:gdLst/>
            <a:ahLst/>
            <a:cxnLst/>
            <a:rect l="l" t="t" r="r" b="b"/>
            <a:pathLst>
              <a:path w="9144000" h="457199">
                <a:moveTo>
                  <a:pt x="9144000" y="457199"/>
                </a:moveTo>
                <a:lnTo>
                  <a:pt x="9144000" y="0"/>
                </a:lnTo>
                <a:lnTo>
                  <a:pt x="0" y="0"/>
                </a:lnTo>
                <a:lnTo>
                  <a:pt x="0" y="457199"/>
                </a:lnTo>
                <a:lnTo>
                  <a:pt x="9144000" y="457199"/>
                </a:lnTo>
                <a:close/>
              </a:path>
            </a:pathLst>
          </a:custGeom>
          <a:solidFill>
            <a:srgbClr val="9B2C1F"/>
          </a:solidFill>
        </p:spPr>
        <p:txBody>
          <a:bodyPr wrap="square" lIns="0" tIns="0" rIns="0" bIns="0" rtlCol="0">
            <a:noAutofit/>
          </a:bodyPr>
          <a:lstStyle/>
          <a:p>
            <a:endParaRPr/>
          </a:p>
        </p:txBody>
      </p:sp>
      <p:sp>
        <p:nvSpPr>
          <p:cNvPr id="6" name="object 6"/>
          <p:cNvSpPr/>
          <p:nvPr/>
        </p:nvSpPr>
        <p:spPr>
          <a:xfrm>
            <a:off x="0" y="6332855"/>
            <a:ext cx="9144000" cy="68579"/>
          </a:xfrm>
          <a:custGeom>
            <a:avLst/>
            <a:gdLst/>
            <a:ahLst/>
            <a:cxnLst/>
            <a:rect l="l" t="t" r="r" b="b"/>
            <a:pathLst>
              <a:path w="9144000" h="68579">
                <a:moveTo>
                  <a:pt x="0" y="68580"/>
                </a:moveTo>
                <a:lnTo>
                  <a:pt x="9144000" y="68580"/>
                </a:lnTo>
                <a:lnTo>
                  <a:pt x="9144000" y="0"/>
                </a:lnTo>
                <a:lnTo>
                  <a:pt x="0" y="0"/>
                </a:lnTo>
                <a:lnTo>
                  <a:pt x="0" y="68580"/>
                </a:lnTo>
                <a:close/>
              </a:path>
            </a:pathLst>
          </a:custGeom>
          <a:solidFill>
            <a:srgbClr val="D24617"/>
          </a:solidFill>
        </p:spPr>
        <p:txBody>
          <a:bodyPr wrap="square" lIns="0" tIns="0" rIns="0" bIns="0" rtlCol="0">
            <a:noAutofit/>
          </a:bodyPr>
          <a:lstStyle/>
          <a:p>
            <a:endParaRPr/>
          </a:p>
        </p:txBody>
      </p:sp>
      <p:sp>
        <p:nvSpPr>
          <p:cNvPr id="7" name="object 7"/>
          <p:cNvSpPr/>
          <p:nvPr/>
        </p:nvSpPr>
        <p:spPr>
          <a:xfrm>
            <a:off x="7607934" y="5321932"/>
            <a:ext cx="1536065" cy="1536065"/>
          </a:xfrm>
          <a:prstGeom prst="rect">
            <a:avLst/>
          </a:prstGeom>
          <a:blipFill>
            <a:blip r:embed="rId2" cstate="print"/>
            <a:stretch>
              <a:fillRect/>
            </a:stretch>
          </a:blipFill>
        </p:spPr>
        <p:txBody>
          <a:bodyPr wrap="square" lIns="0" tIns="0" rIns="0" bIns="0" rtlCol="0">
            <a:noAutofit/>
          </a:bodyPr>
          <a:lstStyle/>
          <a:p>
            <a:endParaRPr/>
          </a:p>
        </p:txBody>
      </p:sp>
      <p:sp>
        <p:nvSpPr>
          <p:cNvPr id="8" name="object 8"/>
          <p:cNvSpPr/>
          <p:nvPr/>
        </p:nvSpPr>
        <p:spPr>
          <a:xfrm>
            <a:off x="7593330" y="5266688"/>
            <a:ext cx="1581784" cy="1581785"/>
          </a:xfrm>
          <a:prstGeom prst="rect">
            <a:avLst/>
          </a:prstGeom>
          <a:blipFill>
            <a:blip r:embed="rId3" cstate="print"/>
            <a:stretch>
              <a:fillRect/>
            </a:stretch>
          </a:blipFill>
        </p:spPr>
        <p:txBody>
          <a:bodyPr wrap="square" lIns="0" tIns="0" rIns="0" bIns="0" rtlCol="0">
            <a:noAutofit/>
          </a:bodyPr>
          <a:lstStyle/>
          <a:p>
            <a:endParaRPr/>
          </a:p>
        </p:txBody>
      </p:sp>
      <p:sp>
        <p:nvSpPr>
          <p:cNvPr id="9" name="object 9"/>
          <p:cNvSpPr/>
          <p:nvPr/>
        </p:nvSpPr>
        <p:spPr>
          <a:xfrm>
            <a:off x="7593330" y="5266688"/>
            <a:ext cx="1581784" cy="1581785"/>
          </a:xfrm>
          <a:prstGeom prst="rect">
            <a:avLst/>
          </a:prstGeom>
          <a:blipFill>
            <a:blip r:embed="rId3" cstate="print"/>
            <a:stretch>
              <a:fillRect/>
            </a:stretch>
          </a:blipFill>
        </p:spPr>
        <p:txBody>
          <a:bodyPr wrap="square" lIns="0" tIns="0" rIns="0" bIns="0" rtlCol="0">
            <a:noAutofit/>
          </a:bodyPr>
          <a:lstStyle/>
          <a:p>
            <a:endParaRPr/>
          </a:p>
        </p:txBody>
      </p:sp>
      <p:sp>
        <p:nvSpPr>
          <p:cNvPr id="4" name="object 4"/>
          <p:cNvSpPr txBox="1"/>
          <p:nvPr/>
        </p:nvSpPr>
        <p:spPr>
          <a:xfrm>
            <a:off x="904747" y="228600"/>
            <a:ext cx="7567467" cy="635304"/>
          </a:xfrm>
          <a:prstGeom prst="rect">
            <a:avLst/>
          </a:prstGeom>
        </p:spPr>
        <p:txBody>
          <a:bodyPr wrap="square" lIns="0" tIns="0" rIns="0" bIns="0" rtlCol="0">
            <a:noAutofit/>
          </a:bodyPr>
          <a:lstStyle/>
          <a:p>
            <a:pPr marL="12700">
              <a:lnSpc>
                <a:spcPts val="4900"/>
              </a:lnSpc>
              <a:tabLst>
                <a:tab pos="7454900" algn="l"/>
              </a:tabLst>
            </a:pPr>
            <a:r>
              <a:rPr lang="en-US" sz="3600" u="heavy" spc="-42" dirty="0">
                <a:solidFill>
                  <a:srgbClr val="404040"/>
                </a:solidFill>
                <a:latin typeface="Calibri Light"/>
                <a:cs typeface="Calibri Light"/>
              </a:rPr>
              <a:t>David’s post-meeting Activities Report</a:t>
            </a:r>
            <a:r>
              <a:rPr sz="3600" u="heavy" spc="-42" dirty="0">
                <a:solidFill>
                  <a:srgbClr val="404040"/>
                </a:solidFill>
                <a:latin typeface="Calibri Light"/>
                <a:cs typeface="Calibri Light"/>
              </a:rPr>
              <a:t> </a:t>
            </a:r>
            <a:r>
              <a:rPr sz="3600" u="heavy" spc="0" dirty="0">
                <a:solidFill>
                  <a:srgbClr val="404040"/>
                </a:solidFill>
                <a:latin typeface="Calibri Light"/>
                <a:cs typeface="Calibri Light"/>
              </a:rPr>
              <a:t>	</a:t>
            </a:r>
            <a:endParaRPr sz="3600" dirty="0">
              <a:latin typeface="Calibri Light"/>
              <a:cs typeface="Calibri Light"/>
            </a:endParaRPr>
          </a:p>
        </p:txBody>
      </p:sp>
      <p:sp>
        <p:nvSpPr>
          <p:cNvPr id="3" name="object 3"/>
          <p:cNvSpPr txBox="1"/>
          <p:nvPr/>
        </p:nvSpPr>
        <p:spPr>
          <a:xfrm>
            <a:off x="914400" y="914400"/>
            <a:ext cx="7172453" cy="2838701"/>
          </a:xfrm>
          <a:prstGeom prst="rect">
            <a:avLst/>
          </a:prstGeom>
        </p:spPr>
        <p:txBody>
          <a:bodyPr wrap="square" lIns="0" tIns="18383" rIns="0" bIns="0" rtlCol="0">
            <a:noAutofit/>
          </a:bodyPr>
          <a:lstStyle/>
          <a:p>
            <a:pPr marL="12700">
              <a:lnSpc>
                <a:spcPts val="2895"/>
              </a:lnSpc>
            </a:pPr>
            <a:r>
              <a:rPr lang="en-US" sz="1400" spc="-26" dirty="0">
                <a:solidFill>
                  <a:srgbClr val="404040"/>
                </a:solidFill>
                <a:latin typeface="Calibri"/>
                <a:cs typeface="Calibri"/>
              </a:rPr>
              <a:t>Texas Parks on the Air:</a:t>
            </a:r>
          </a:p>
          <a:p>
            <a:pPr marL="12700">
              <a:lnSpc>
                <a:spcPts val="2895"/>
              </a:lnSpc>
            </a:pPr>
            <a:r>
              <a:rPr lang="en-US" sz="1400" spc="-26" dirty="0">
                <a:solidFill>
                  <a:srgbClr val="404040"/>
                </a:solidFill>
                <a:latin typeface="Calibri"/>
                <a:cs typeface="Calibri"/>
              </a:rPr>
              <a:t>April 20th.</a:t>
            </a:r>
          </a:p>
          <a:p>
            <a:pPr marL="12700">
              <a:lnSpc>
                <a:spcPts val="2895"/>
              </a:lnSpc>
            </a:pPr>
            <a:r>
              <a:rPr lang="en-US" sz="1400" spc="-26" dirty="0">
                <a:solidFill>
                  <a:srgbClr val="404040"/>
                </a:solidFill>
                <a:latin typeface="Calibri"/>
                <a:cs typeface="Calibri"/>
              </a:rPr>
              <a:t>Larry and I each have a cabin rented at our usual hang out…Cooper Lake, South Sulphur Unit. We will be using 1x1 call N5C, though individuals are welcome to use their personal call signs while operating with us.</a:t>
            </a:r>
          </a:p>
          <a:p>
            <a:pPr marL="12700">
              <a:lnSpc>
                <a:spcPts val="2895"/>
              </a:lnSpc>
            </a:pPr>
            <a:r>
              <a:rPr lang="en-US" sz="1400" spc="-26" dirty="0">
                <a:solidFill>
                  <a:srgbClr val="404040"/>
                </a:solidFill>
                <a:latin typeface="Calibri"/>
                <a:cs typeface="Calibri"/>
              </a:rPr>
              <a:t>I’ll have more details as we get closer to the event.</a:t>
            </a:r>
          </a:p>
        </p:txBody>
      </p:sp>
      <p:sp>
        <p:nvSpPr>
          <p:cNvPr id="2" name="object 2"/>
          <p:cNvSpPr txBox="1"/>
          <p:nvPr/>
        </p:nvSpPr>
        <p:spPr>
          <a:xfrm>
            <a:off x="4116213" y="1393698"/>
            <a:ext cx="4251816" cy="152400"/>
          </a:xfrm>
          <a:prstGeom prst="rect">
            <a:avLst/>
          </a:prstGeom>
        </p:spPr>
        <p:txBody>
          <a:bodyPr wrap="square" lIns="0" tIns="0" rIns="0" bIns="0" rtlCol="0">
            <a:noAutofit/>
          </a:bodyPr>
          <a:lstStyle/>
          <a:p>
            <a:pPr marL="25400">
              <a:lnSpc>
                <a:spcPts val="1000"/>
              </a:lnSpc>
            </a:pPr>
            <a:endParaRPr sz="1000"/>
          </a:p>
        </p:txBody>
      </p:sp>
    </p:spTree>
    <p:extLst>
      <p:ext uri="{BB962C8B-B14F-4D97-AF65-F5344CB8AC3E}">
        <p14:creationId xmlns:p14="http://schemas.microsoft.com/office/powerpoint/2010/main" val="2714853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p:nvPr/>
        </p:nvSpPr>
        <p:spPr>
          <a:xfrm>
            <a:off x="0" y="6400800"/>
            <a:ext cx="9144000" cy="457199"/>
          </a:xfrm>
          <a:custGeom>
            <a:avLst/>
            <a:gdLst/>
            <a:ahLst/>
            <a:cxnLst/>
            <a:rect l="l" t="t" r="r" b="b"/>
            <a:pathLst>
              <a:path w="9144000" h="457199">
                <a:moveTo>
                  <a:pt x="9144000" y="457199"/>
                </a:moveTo>
                <a:lnTo>
                  <a:pt x="9144000" y="0"/>
                </a:lnTo>
                <a:lnTo>
                  <a:pt x="0" y="0"/>
                </a:lnTo>
                <a:lnTo>
                  <a:pt x="0" y="457199"/>
                </a:lnTo>
                <a:lnTo>
                  <a:pt x="9144000" y="457199"/>
                </a:lnTo>
                <a:close/>
              </a:path>
            </a:pathLst>
          </a:custGeom>
          <a:solidFill>
            <a:srgbClr val="9B2C1F"/>
          </a:solidFill>
        </p:spPr>
        <p:txBody>
          <a:bodyPr wrap="square" lIns="0" tIns="0" rIns="0" bIns="0" rtlCol="0">
            <a:noAutofit/>
          </a:bodyPr>
          <a:lstStyle/>
          <a:p>
            <a:endParaRPr/>
          </a:p>
        </p:txBody>
      </p:sp>
      <p:sp>
        <p:nvSpPr>
          <p:cNvPr id="8" name="object 8"/>
          <p:cNvSpPr/>
          <p:nvPr/>
        </p:nvSpPr>
        <p:spPr>
          <a:xfrm>
            <a:off x="0" y="6332982"/>
            <a:ext cx="9144000" cy="68325"/>
          </a:xfrm>
          <a:custGeom>
            <a:avLst/>
            <a:gdLst/>
            <a:ahLst/>
            <a:cxnLst/>
            <a:rect l="l" t="t" r="r" b="b"/>
            <a:pathLst>
              <a:path w="9144000" h="68325">
                <a:moveTo>
                  <a:pt x="0" y="68325"/>
                </a:moveTo>
                <a:lnTo>
                  <a:pt x="9144000" y="68325"/>
                </a:lnTo>
                <a:lnTo>
                  <a:pt x="9144000" y="0"/>
                </a:lnTo>
                <a:lnTo>
                  <a:pt x="0" y="0"/>
                </a:lnTo>
                <a:lnTo>
                  <a:pt x="0" y="68325"/>
                </a:lnTo>
                <a:close/>
              </a:path>
            </a:pathLst>
          </a:custGeom>
          <a:solidFill>
            <a:srgbClr val="D24617"/>
          </a:solidFill>
        </p:spPr>
        <p:txBody>
          <a:bodyPr wrap="square" lIns="0" tIns="0" rIns="0" bIns="0" rtlCol="0">
            <a:noAutofit/>
          </a:bodyPr>
          <a:lstStyle/>
          <a:p>
            <a:endParaRPr/>
          </a:p>
        </p:txBody>
      </p:sp>
      <p:sp>
        <p:nvSpPr>
          <p:cNvPr id="9" name="object 9"/>
          <p:cNvSpPr/>
          <p:nvPr/>
        </p:nvSpPr>
        <p:spPr>
          <a:xfrm>
            <a:off x="7607934" y="5321932"/>
            <a:ext cx="1536065" cy="1536065"/>
          </a:xfrm>
          <a:prstGeom prst="rect">
            <a:avLst/>
          </a:prstGeom>
          <a:blipFill>
            <a:blip r:embed="rId2" cstate="print"/>
            <a:stretch>
              <a:fillRect/>
            </a:stretch>
          </a:blipFill>
        </p:spPr>
        <p:txBody>
          <a:bodyPr wrap="square" lIns="0" tIns="0" rIns="0" bIns="0" rtlCol="0">
            <a:noAutofit/>
          </a:bodyPr>
          <a:lstStyle/>
          <a:p>
            <a:endParaRPr/>
          </a:p>
        </p:txBody>
      </p:sp>
      <p:sp>
        <p:nvSpPr>
          <p:cNvPr id="10" name="object 10"/>
          <p:cNvSpPr/>
          <p:nvPr/>
        </p:nvSpPr>
        <p:spPr>
          <a:xfrm>
            <a:off x="7592695" y="5264149"/>
            <a:ext cx="1581784" cy="1581785"/>
          </a:xfrm>
          <a:prstGeom prst="rect">
            <a:avLst/>
          </a:prstGeom>
          <a:blipFill>
            <a:blip r:embed="rId3" cstate="print"/>
            <a:stretch>
              <a:fillRect/>
            </a:stretch>
          </a:blipFill>
        </p:spPr>
        <p:txBody>
          <a:bodyPr wrap="square" lIns="0" tIns="0" rIns="0" bIns="0" rtlCol="0">
            <a:noAutofit/>
          </a:bodyPr>
          <a:lstStyle/>
          <a:p>
            <a:endParaRPr/>
          </a:p>
        </p:txBody>
      </p:sp>
      <p:sp>
        <p:nvSpPr>
          <p:cNvPr id="6" name="object 6"/>
          <p:cNvSpPr txBox="1"/>
          <p:nvPr/>
        </p:nvSpPr>
        <p:spPr>
          <a:xfrm>
            <a:off x="904747" y="1063269"/>
            <a:ext cx="7567467" cy="635304"/>
          </a:xfrm>
          <a:prstGeom prst="rect">
            <a:avLst/>
          </a:prstGeom>
        </p:spPr>
        <p:txBody>
          <a:bodyPr wrap="square" lIns="0" tIns="0" rIns="0" bIns="0" rtlCol="0">
            <a:noAutofit/>
          </a:bodyPr>
          <a:lstStyle/>
          <a:p>
            <a:pPr marL="12700">
              <a:lnSpc>
                <a:spcPts val="4900"/>
              </a:lnSpc>
              <a:tabLst>
                <a:tab pos="7454900" algn="l"/>
              </a:tabLst>
            </a:pPr>
            <a:r>
              <a:rPr sz="4800" u="heavy" spc="-37" dirty="0">
                <a:solidFill>
                  <a:srgbClr val="404040"/>
                </a:solidFill>
                <a:latin typeface="Calibri Light"/>
                <a:cs typeface="Calibri Light"/>
              </a:rPr>
              <a:t>Agenda </a:t>
            </a:r>
            <a:r>
              <a:rPr sz="4800" u="heavy" spc="0" dirty="0">
                <a:solidFill>
                  <a:srgbClr val="404040"/>
                </a:solidFill>
                <a:latin typeface="Calibri Light"/>
                <a:cs typeface="Calibri Light"/>
              </a:rPr>
              <a:t>	</a:t>
            </a:r>
            <a:endParaRPr sz="4800">
              <a:latin typeface="Calibri Light"/>
              <a:cs typeface="Calibri Light"/>
            </a:endParaRPr>
          </a:p>
        </p:txBody>
      </p:sp>
      <p:sp>
        <p:nvSpPr>
          <p:cNvPr id="5" name="object 5"/>
          <p:cNvSpPr txBox="1"/>
          <p:nvPr/>
        </p:nvSpPr>
        <p:spPr>
          <a:xfrm>
            <a:off x="982776" y="1874503"/>
            <a:ext cx="280498" cy="3920228"/>
          </a:xfrm>
          <a:prstGeom prst="rect">
            <a:avLst/>
          </a:prstGeom>
        </p:spPr>
        <p:txBody>
          <a:bodyPr wrap="square" lIns="0" tIns="24003" rIns="0" bIns="0" rtlCol="0">
            <a:noAutofit/>
          </a:bodyPr>
          <a:lstStyle/>
          <a:p>
            <a:pPr marL="12700">
              <a:lnSpc>
                <a:spcPts val="3779"/>
              </a:lnSpc>
            </a:pPr>
            <a:r>
              <a:rPr sz="3600" dirty="0">
                <a:solidFill>
                  <a:srgbClr val="D24617"/>
                </a:solidFill>
                <a:latin typeface="Arial"/>
                <a:cs typeface="Arial"/>
              </a:rPr>
              <a:t>•</a:t>
            </a:r>
            <a:endParaRPr sz="3600" dirty="0">
              <a:latin typeface="Arial"/>
              <a:cs typeface="Arial"/>
            </a:endParaRPr>
          </a:p>
          <a:p>
            <a:pPr marL="12700">
              <a:lnSpc>
                <a:spcPct val="95825"/>
              </a:lnSpc>
              <a:spcBef>
                <a:spcPts val="903"/>
              </a:spcBef>
            </a:pPr>
            <a:r>
              <a:rPr sz="3600" dirty="0">
                <a:solidFill>
                  <a:srgbClr val="D24617"/>
                </a:solidFill>
                <a:latin typeface="Arial"/>
                <a:cs typeface="Arial"/>
              </a:rPr>
              <a:t>•</a:t>
            </a:r>
            <a:endParaRPr sz="3600" dirty="0">
              <a:latin typeface="Arial"/>
              <a:cs typeface="Arial"/>
            </a:endParaRPr>
          </a:p>
          <a:p>
            <a:pPr marL="12700">
              <a:lnSpc>
                <a:spcPct val="95825"/>
              </a:lnSpc>
              <a:spcBef>
                <a:spcPts val="1094"/>
              </a:spcBef>
            </a:pPr>
            <a:r>
              <a:rPr sz="3600" dirty="0">
                <a:solidFill>
                  <a:srgbClr val="D24617"/>
                </a:solidFill>
                <a:latin typeface="Arial"/>
                <a:cs typeface="Arial"/>
              </a:rPr>
              <a:t>•</a:t>
            </a:r>
            <a:endParaRPr sz="3600" dirty="0">
              <a:latin typeface="Arial"/>
              <a:cs typeface="Arial"/>
            </a:endParaRPr>
          </a:p>
          <a:p>
            <a:pPr marL="12700">
              <a:lnSpc>
                <a:spcPct val="95825"/>
              </a:lnSpc>
              <a:spcBef>
                <a:spcPts val="1164"/>
              </a:spcBef>
            </a:pPr>
            <a:r>
              <a:rPr sz="3600" dirty="0">
                <a:solidFill>
                  <a:srgbClr val="D24617"/>
                </a:solidFill>
                <a:latin typeface="Arial"/>
                <a:cs typeface="Arial"/>
              </a:rPr>
              <a:t>•</a:t>
            </a:r>
            <a:endParaRPr sz="3600" dirty="0">
              <a:latin typeface="Arial"/>
              <a:cs typeface="Arial"/>
            </a:endParaRPr>
          </a:p>
          <a:p>
            <a:pPr marL="12700">
              <a:lnSpc>
                <a:spcPct val="95825"/>
              </a:lnSpc>
              <a:spcBef>
                <a:spcPts val="1083"/>
              </a:spcBef>
            </a:pPr>
            <a:r>
              <a:rPr sz="3600" dirty="0">
                <a:solidFill>
                  <a:srgbClr val="D24617"/>
                </a:solidFill>
                <a:latin typeface="Arial"/>
                <a:cs typeface="Arial"/>
              </a:rPr>
              <a:t>•</a:t>
            </a:r>
            <a:endParaRPr lang="en-US" sz="3600" dirty="0">
              <a:solidFill>
                <a:srgbClr val="D24617"/>
              </a:solidFill>
              <a:latin typeface="Arial"/>
              <a:cs typeface="Arial"/>
            </a:endParaRPr>
          </a:p>
          <a:p>
            <a:pPr marL="12700">
              <a:lnSpc>
                <a:spcPct val="95825"/>
              </a:lnSpc>
              <a:spcBef>
                <a:spcPts val="1083"/>
              </a:spcBef>
            </a:pPr>
            <a:r>
              <a:rPr lang="en-US" sz="3600" dirty="0">
                <a:solidFill>
                  <a:srgbClr val="D24617"/>
                </a:solidFill>
                <a:latin typeface="Arial"/>
                <a:cs typeface="Arial"/>
              </a:rPr>
              <a:t>•</a:t>
            </a:r>
            <a:endParaRPr lang="en-US" sz="3600" dirty="0">
              <a:latin typeface="Arial"/>
              <a:cs typeface="Arial"/>
            </a:endParaRPr>
          </a:p>
          <a:p>
            <a:pPr marL="12700">
              <a:lnSpc>
                <a:spcPct val="95825"/>
              </a:lnSpc>
              <a:spcBef>
                <a:spcPts val="1083"/>
              </a:spcBef>
            </a:pPr>
            <a:endParaRPr sz="3600" dirty="0">
              <a:latin typeface="Arial"/>
              <a:cs typeface="Arial"/>
            </a:endParaRPr>
          </a:p>
        </p:txBody>
      </p:sp>
      <p:sp>
        <p:nvSpPr>
          <p:cNvPr id="4" name="object 4"/>
          <p:cNvSpPr txBox="1"/>
          <p:nvPr/>
        </p:nvSpPr>
        <p:spPr>
          <a:xfrm>
            <a:off x="1267714" y="1902078"/>
            <a:ext cx="3548385" cy="3148711"/>
          </a:xfrm>
          <a:prstGeom prst="rect">
            <a:avLst/>
          </a:prstGeom>
        </p:spPr>
        <p:txBody>
          <a:bodyPr wrap="square" lIns="0" tIns="23495" rIns="0" bIns="0" rtlCol="0">
            <a:noAutofit/>
          </a:bodyPr>
          <a:lstStyle/>
          <a:p>
            <a:pPr marL="12700" marR="71015">
              <a:lnSpc>
                <a:spcPts val="3700"/>
              </a:lnSpc>
            </a:pPr>
            <a:r>
              <a:rPr sz="3600" spc="-9" dirty="0">
                <a:solidFill>
                  <a:srgbClr val="404040"/>
                </a:solidFill>
                <a:latin typeface="Calibri"/>
                <a:cs typeface="Calibri"/>
              </a:rPr>
              <a:t>Officers for 2024</a:t>
            </a:r>
            <a:endParaRPr sz="3600" dirty="0">
              <a:latin typeface="Calibri"/>
              <a:cs typeface="Calibri"/>
            </a:endParaRPr>
          </a:p>
          <a:p>
            <a:pPr marL="12700">
              <a:lnSpc>
                <a:spcPts val="4394"/>
              </a:lnSpc>
              <a:spcBef>
                <a:spcPts val="652"/>
              </a:spcBef>
            </a:pPr>
            <a:r>
              <a:rPr sz="3600" spc="-6" dirty="0">
                <a:solidFill>
                  <a:srgbClr val="404040"/>
                </a:solidFill>
                <a:latin typeface="Calibri"/>
                <a:cs typeface="Calibri"/>
              </a:rPr>
              <a:t>Officer Reports </a:t>
            </a:r>
            <a:endParaRPr sz="3600" dirty="0">
              <a:latin typeface="Calibri"/>
              <a:cs typeface="Calibri"/>
            </a:endParaRPr>
          </a:p>
          <a:p>
            <a:pPr marL="12700">
              <a:lnSpc>
                <a:spcPts val="4394"/>
              </a:lnSpc>
              <a:spcBef>
                <a:spcPts val="874"/>
              </a:spcBef>
            </a:pPr>
            <a:r>
              <a:rPr sz="3600" dirty="0">
                <a:solidFill>
                  <a:srgbClr val="404040"/>
                </a:solidFill>
                <a:latin typeface="Calibri"/>
                <a:cs typeface="Calibri"/>
              </a:rPr>
              <a:t>Calen</a:t>
            </a:r>
            <a:r>
              <a:rPr sz="3600" spc="4" dirty="0">
                <a:solidFill>
                  <a:srgbClr val="404040"/>
                </a:solidFill>
                <a:latin typeface="Calibri"/>
                <a:cs typeface="Calibri"/>
              </a:rPr>
              <a:t>d</a:t>
            </a:r>
            <a:r>
              <a:rPr sz="3600" spc="0" dirty="0">
                <a:solidFill>
                  <a:srgbClr val="404040"/>
                </a:solidFill>
                <a:latin typeface="Calibri"/>
                <a:cs typeface="Calibri"/>
              </a:rPr>
              <a:t>ar </a:t>
            </a:r>
            <a:r>
              <a:rPr sz="3600" spc="-14" dirty="0">
                <a:solidFill>
                  <a:srgbClr val="404040"/>
                </a:solidFill>
                <a:latin typeface="Calibri"/>
                <a:cs typeface="Calibri"/>
              </a:rPr>
              <a:t>o</a:t>
            </a:r>
            <a:r>
              <a:rPr sz="3600" spc="0" dirty="0">
                <a:solidFill>
                  <a:srgbClr val="404040"/>
                </a:solidFill>
                <a:latin typeface="Calibri"/>
                <a:cs typeface="Calibri"/>
              </a:rPr>
              <a:t>f</a:t>
            </a:r>
            <a:r>
              <a:rPr sz="3600" spc="9" dirty="0">
                <a:solidFill>
                  <a:srgbClr val="404040"/>
                </a:solidFill>
                <a:latin typeface="Calibri"/>
                <a:cs typeface="Calibri"/>
              </a:rPr>
              <a:t> </a:t>
            </a:r>
            <a:r>
              <a:rPr sz="3600" spc="-89" dirty="0">
                <a:solidFill>
                  <a:srgbClr val="404040"/>
                </a:solidFill>
                <a:latin typeface="Calibri"/>
                <a:cs typeface="Calibri"/>
              </a:rPr>
              <a:t>E</a:t>
            </a:r>
            <a:r>
              <a:rPr sz="3600" spc="-29" dirty="0">
                <a:solidFill>
                  <a:srgbClr val="404040"/>
                </a:solidFill>
                <a:latin typeface="Calibri"/>
                <a:cs typeface="Calibri"/>
              </a:rPr>
              <a:t>v</a:t>
            </a:r>
            <a:r>
              <a:rPr sz="3600" spc="-4" dirty="0">
                <a:solidFill>
                  <a:srgbClr val="404040"/>
                </a:solidFill>
                <a:latin typeface="Calibri"/>
                <a:cs typeface="Calibri"/>
              </a:rPr>
              <a:t>e</a:t>
            </a:r>
            <a:r>
              <a:rPr sz="3600" spc="-29" dirty="0">
                <a:solidFill>
                  <a:srgbClr val="404040"/>
                </a:solidFill>
                <a:latin typeface="Calibri"/>
                <a:cs typeface="Calibri"/>
              </a:rPr>
              <a:t>n</a:t>
            </a:r>
            <a:r>
              <a:rPr sz="3600" spc="4" dirty="0">
                <a:solidFill>
                  <a:srgbClr val="404040"/>
                </a:solidFill>
                <a:latin typeface="Calibri"/>
                <a:cs typeface="Calibri"/>
              </a:rPr>
              <a:t>ts </a:t>
            </a:r>
            <a:endParaRPr sz="3600" dirty="0">
              <a:latin typeface="Calibri"/>
              <a:cs typeface="Calibri"/>
            </a:endParaRPr>
          </a:p>
          <a:p>
            <a:pPr marL="12700">
              <a:lnSpc>
                <a:spcPts val="4394"/>
              </a:lnSpc>
              <a:spcBef>
                <a:spcPts val="874"/>
              </a:spcBef>
            </a:pPr>
            <a:r>
              <a:rPr sz="3600" spc="0" dirty="0">
                <a:solidFill>
                  <a:srgbClr val="404040"/>
                </a:solidFill>
                <a:latin typeface="Calibri"/>
                <a:cs typeface="Calibri"/>
              </a:rPr>
              <a:t>New/Old Business</a:t>
            </a:r>
            <a:endParaRPr lang="en-US" sz="3600" spc="0" dirty="0">
              <a:solidFill>
                <a:srgbClr val="404040"/>
              </a:solidFill>
              <a:latin typeface="Calibri"/>
              <a:cs typeface="Calibri"/>
            </a:endParaRPr>
          </a:p>
          <a:p>
            <a:pPr marL="12700">
              <a:lnSpc>
                <a:spcPts val="4394"/>
              </a:lnSpc>
              <a:spcBef>
                <a:spcPts val="874"/>
              </a:spcBef>
            </a:pPr>
            <a:r>
              <a:rPr lang="en-US" sz="3600" dirty="0">
                <a:solidFill>
                  <a:srgbClr val="404040"/>
                </a:solidFill>
                <a:latin typeface="Calibri"/>
                <a:cs typeface="Calibri"/>
              </a:rPr>
              <a:t>Program</a:t>
            </a:r>
            <a:endParaRPr sz="3600" dirty="0">
              <a:latin typeface="Calibri"/>
              <a:cs typeface="Calibri"/>
            </a:endParaRPr>
          </a:p>
          <a:p>
            <a:pPr marL="12700" marR="71015">
              <a:lnSpc>
                <a:spcPct val="101725"/>
              </a:lnSpc>
              <a:spcBef>
                <a:spcPts val="984"/>
              </a:spcBef>
            </a:pPr>
            <a:r>
              <a:rPr sz="3600" spc="-2" dirty="0">
                <a:solidFill>
                  <a:srgbClr val="404040"/>
                </a:solidFill>
                <a:latin typeface="Calibri"/>
                <a:cs typeface="Calibri"/>
              </a:rPr>
              <a:t>Adjournment</a:t>
            </a:r>
            <a:endParaRPr sz="3600" dirty="0">
              <a:latin typeface="Calibri"/>
              <a:cs typeface="Calibri"/>
            </a:endParaRPr>
          </a:p>
        </p:txBody>
      </p:sp>
      <p:sp>
        <p:nvSpPr>
          <p:cNvPr id="3" name="object 3"/>
          <p:cNvSpPr txBox="1"/>
          <p:nvPr/>
        </p:nvSpPr>
        <p:spPr>
          <a:xfrm>
            <a:off x="4820539" y="3231261"/>
            <a:ext cx="3555348" cy="482600"/>
          </a:xfrm>
          <a:prstGeom prst="rect">
            <a:avLst/>
          </a:prstGeom>
        </p:spPr>
        <p:txBody>
          <a:bodyPr wrap="square" lIns="0" tIns="23495" rIns="0" bIns="0" rtlCol="0">
            <a:noAutofit/>
          </a:bodyPr>
          <a:lstStyle/>
          <a:p>
            <a:pPr marL="12700">
              <a:lnSpc>
                <a:spcPts val="3700"/>
              </a:lnSpc>
            </a:pPr>
            <a:r>
              <a:rPr sz="3600" spc="-2" dirty="0">
                <a:solidFill>
                  <a:srgbClr val="404040"/>
                </a:solidFill>
                <a:latin typeface="Calibri"/>
                <a:cs typeface="Calibri"/>
              </a:rPr>
              <a:t>&amp; Announcements</a:t>
            </a:r>
            <a:endParaRPr sz="3600">
              <a:latin typeface="Calibri"/>
              <a:cs typeface="Calibri"/>
            </a:endParaRPr>
          </a:p>
        </p:txBody>
      </p:sp>
      <p:sp>
        <p:nvSpPr>
          <p:cNvPr id="2" name="object 2"/>
          <p:cNvSpPr txBox="1"/>
          <p:nvPr/>
        </p:nvSpPr>
        <p:spPr>
          <a:xfrm>
            <a:off x="2736406" y="1393698"/>
            <a:ext cx="5631623" cy="152400"/>
          </a:xfrm>
          <a:prstGeom prst="rect">
            <a:avLst/>
          </a:prstGeom>
        </p:spPr>
        <p:txBody>
          <a:bodyPr wrap="square" lIns="0" tIns="0" rIns="0" bIns="0" rtlCol="0">
            <a:noAutofit/>
          </a:bodyPr>
          <a:lstStyle/>
          <a:p>
            <a:pPr marL="25400">
              <a:lnSpc>
                <a:spcPts val="1000"/>
              </a:lnSpc>
            </a:pPr>
            <a:endParaRPr sz="1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bject 15"/>
          <p:cNvSpPr/>
          <p:nvPr/>
        </p:nvSpPr>
        <p:spPr>
          <a:xfrm>
            <a:off x="0" y="6400800"/>
            <a:ext cx="9144000" cy="457199"/>
          </a:xfrm>
          <a:custGeom>
            <a:avLst/>
            <a:gdLst/>
            <a:ahLst/>
            <a:cxnLst/>
            <a:rect l="l" t="t" r="r" b="b"/>
            <a:pathLst>
              <a:path w="9144000" h="457199">
                <a:moveTo>
                  <a:pt x="9144000" y="457199"/>
                </a:moveTo>
                <a:lnTo>
                  <a:pt x="9144000" y="0"/>
                </a:lnTo>
                <a:lnTo>
                  <a:pt x="0" y="0"/>
                </a:lnTo>
                <a:lnTo>
                  <a:pt x="0" y="457199"/>
                </a:lnTo>
                <a:lnTo>
                  <a:pt x="9144000" y="457199"/>
                </a:lnTo>
                <a:close/>
              </a:path>
            </a:pathLst>
          </a:custGeom>
          <a:solidFill>
            <a:srgbClr val="9B2C1F"/>
          </a:solidFill>
        </p:spPr>
        <p:txBody>
          <a:bodyPr wrap="square" lIns="0" tIns="0" rIns="0" bIns="0" rtlCol="0">
            <a:noAutofit/>
          </a:bodyPr>
          <a:lstStyle/>
          <a:p>
            <a:endParaRPr/>
          </a:p>
        </p:txBody>
      </p:sp>
      <p:sp>
        <p:nvSpPr>
          <p:cNvPr id="16" name="object 16"/>
          <p:cNvSpPr/>
          <p:nvPr/>
        </p:nvSpPr>
        <p:spPr>
          <a:xfrm>
            <a:off x="0" y="6332855"/>
            <a:ext cx="9144000" cy="68579"/>
          </a:xfrm>
          <a:custGeom>
            <a:avLst/>
            <a:gdLst/>
            <a:ahLst/>
            <a:cxnLst/>
            <a:rect l="l" t="t" r="r" b="b"/>
            <a:pathLst>
              <a:path w="9144000" h="68579">
                <a:moveTo>
                  <a:pt x="0" y="68580"/>
                </a:moveTo>
                <a:lnTo>
                  <a:pt x="9144000" y="68580"/>
                </a:lnTo>
                <a:lnTo>
                  <a:pt x="9144000" y="0"/>
                </a:lnTo>
                <a:lnTo>
                  <a:pt x="0" y="0"/>
                </a:lnTo>
                <a:lnTo>
                  <a:pt x="0" y="68580"/>
                </a:lnTo>
                <a:close/>
              </a:path>
            </a:pathLst>
          </a:custGeom>
          <a:solidFill>
            <a:srgbClr val="D24617"/>
          </a:solidFill>
        </p:spPr>
        <p:txBody>
          <a:bodyPr wrap="square" lIns="0" tIns="0" rIns="0" bIns="0" rtlCol="0">
            <a:noAutofit/>
          </a:bodyPr>
          <a:lstStyle/>
          <a:p>
            <a:endParaRPr/>
          </a:p>
        </p:txBody>
      </p:sp>
      <p:sp>
        <p:nvSpPr>
          <p:cNvPr id="17" name="object 17"/>
          <p:cNvSpPr/>
          <p:nvPr/>
        </p:nvSpPr>
        <p:spPr>
          <a:xfrm>
            <a:off x="7607934" y="5321932"/>
            <a:ext cx="1536065" cy="1536065"/>
          </a:xfrm>
          <a:prstGeom prst="rect">
            <a:avLst/>
          </a:prstGeom>
          <a:blipFill>
            <a:blip r:embed="rId2" cstate="print"/>
            <a:stretch>
              <a:fillRect/>
            </a:stretch>
          </a:blipFill>
        </p:spPr>
        <p:txBody>
          <a:bodyPr wrap="square" lIns="0" tIns="0" rIns="0" bIns="0" rtlCol="0">
            <a:noAutofit/>
          </a:bodyPr>
          <a:lstStyle/>
          <a:p>
            <a:endParaRPr/>
          </a:p>
        </p:txBody>
      </p:sp>
      <p:sp>
        <p:nvSpPr>
          <p:cNvPr id="18" name="object 18"/>
          <p:cNvSpPr/>
          <p:nvPr/>
        </p:nvSpPr>
        <p:spPr>
          <a:xfrm>
            <a:off x="7562215" y="5285738"/>
            <a:ext cx="1581784" cy="1581785"/>
          </a:xfrm>
          <a:prstGeom prst="rect">
            <a:avLst/>
          </a:prstGeom>
          <a:blipFill>
            <a:blip r:embed="rId3" cstate="print"/>
            <a:stretch>
              <a:fillRect/>
            </a:stretch>
          </a:blipFill>
        </p:spPr>
        <p:txBody>
          <a:bodyPr wrap="square" lIns="0" tIns="0" rIns="0" bIns="0" rtlCol="0">
            <a:noAutofit/>
          </a:bodyPr>
          <a:lstStyle/>
          <a:p>
            <a:endParaRPr/>
          </a:p>
        </p:txBody>
      </p:sp>
      <p:sp>
        <p:nvSpPr>
          <p:cNvPr id="14" name="object 14"/>
          <p:cNvSpPr txBox="1"/>
          <p:nvPr/>
        </p:nvSpPr>
        <p:spPr>
          <a:xfrm>
            <a:off x="901700" y="1063269"/>
            <a:ext cx="7573563" cy="635304"/>
          </a:xfrm>
          <a:prstGeom prst="rect">
            <a:avLst/>
          </a:prstGeom>
        </p:spPr>
        <p:txBody>
          <a:bodyPr wrap="square" lIns="0" tIns="0" rIns="0" bIns="0" rtlCol="0">
            <a:noAutofit/>
          </a:bodyPr>
          <a:lstStyle/>
          <a:p>
            <a:pPr marL="12700">
              <a:lnSpc>
                <a:spcPts val="4900"/>
              </a:lnSpc>
              <a:tabLst>
                <a:tab pos="7467600" algn="l"/>
              </a:tabLst>
            </a:pPr>
            <a:r>
              <a:rPr sz="4800" u="heavy" spc="-59" dirty="0">
                <a:solidFill>
                  <a:srgbClr val="404040"/>
                </a:solidFill>
                <a:latin typeface="Calibri Light"/>
                <a:cs typeface="Calibri Light"/>
              </a:rPr>
              <a:t>Current Officers </a:t>
            </a:r>
            <a:r>
              <a:rPr sz="4800" u="heavy" spc="0" dirty="0">
                <a:solidFill>
                  <a:srgbClr val="404040"/>
                </a:solidFill>
                <a:latin typeface="Calibri Light"/>
                <a:cs typeface="Calibri Light"/>
              </a:rPr>
              <a:t>	</a:t>
            </a:r>
            <a:endParaRPr sz="4800">
              <a:latin typeface="Calibri Light"/>
              <a:cs typeface="Calibri Light"/>
            </a:endParaRPr>
          </a:p>
        </p:txBody>
      </p:sp>
      <p:sp>
        <p:nvSpPr>
          <p:cNvPr id="13" name="object 13"/>
          <p:cNvSpPr txBox="1"/>
          <p:nvPr/>
        </p:nvSpPr>
        <p:spPr>
          <a:xfrm>
            <a:off x="982776" y="1854343"/>
            <a:ext cx="152653" cy="279907"/>
          </a:xfrm>
          <a:prstGeom prst="rect">
            <a:avLst/>
          </a:prstGeom>
        </p:spPr>
        <p:txBody>
          <a:bodyPr wrap="square" lIns="0" tIns="13652" rIns="0" bIns="0" rtlCol="0">
            <a:noAutofit/>
          </a:bodyPr>
          <a:lstStyle/>
          <a:p>
            <a:pPr marL="12700">
              <a:lnSpc>
                <a:spcPts val="2150"/>
              </a:lnSpc>
            </a:pPr>
            <a:r>
              <a:rPr sz="2000" dirty="0">
                <a:solidFill>
                  <a:srgbClr val="D24617"/>
                </a:solidFill>
                <a:latin typeface="Arial"/>
                <a:cs typeface="Arial"/>
              </a:rPr>
              <a:t>•</a:t>
            </a:r>
            <a:endParaRPr sz="2000">
              <a:latin typeface="Arial"/>
              <a:cs typeface="Arial"/>
            </a:endParaRPr>
          </a:p>
        </p:txBody>
      </p:sp>
      <p:sp>
        <p:nvSpPr>
          <p:cNvPr id="12" name="object 12"/>
          <p:cNvSpPr txBox="1"/>
          <p:nvPr/>
        </p:nvSpPr>
        <p:spPr>
          <a:xfrm>
            <a:off x="1267714" y="1869694"/>
            <a:ext cx="2515404" cy="522223"/>
          </a:xfrm>
          <a:prstGeom prst="rect">
            <a:avLst/>
          </a:prstGeom>
        </p:spPr>
        <p:txBody>
          <a:bodyPr wrap="square" lIns="0" tIns="13049" rIns="0" bIns="0" rtlCol="0">
            <a:noAutofit/>
          </a:bodyPr>
          <a:lstStyle/>
          <a:p>
            <a:pPr marL="12700" marR="38176">
              <a:lnSpc>
                <a:spcPts val="2055"/>
              </a:lnSpc>
            </a:pPr>
            <a:r>
              <a:rPr sz="2000" b="1" spc="-4" dirty="0">
                <a:solidFill>
                  <a:srgbClr val="404040"/>
                </a:solidFill>
                <a:latin typeface="Calibri"/>
                <a:cs typeface="Calibri"/>
              </a:rPr>
              <a:t>PRESIDENT</a:t>
            </a:r>
            <a:endParaRPr sz="2000">
              <a:latin typeface="Calibri"/>
              <a:cs typeface="Calibri"/>
            </a:endParaRPr>
          </a:p>
          <a:p>
            <a:pPr marL="469900">
              <a:lnSpc>
                <a:spcPts val="1955"/>
              </a:lnSpc>
            </a:pPr>
            <a:r>
              <a:rPr sz="2000" b="1" spc="-2" dirty="0">
                <a:solidFill>
                  <a:srgbClr val="404040"/>
                </a:solidFill>
                <a:latin typeface="Calibri"/>
                <a:cs typeface="Calibri"/>
              </a:rPr>
              <a:t>Larry Smith – K5XB</a:t>
            </a:r>
            <a:endParaRPr sz="2000">
              <a:latin typeface="Calibri"/>
              <a:cs typeface="Calibri"/>
            </a:endParaRPr>
          </a:p>
        </p:txBody>
      </p:sp>
      <p:sp>
        <p:nvSpPr>
          <p:cNvPr id="11" name="object 11"/>
          <p:cNvSpPr txBox="1"/>
          <p:nvPr/>
        </p:nvSpPr>
        <p:spPr>
          <a:xfrm>
            <a:off x="982776" y="2590800"/>
            <a:ext cx="152653" cy="279908"/>
          </a:xfrm>
          <a:prstGeom prst="rect">
            <a:avLst/>
          </a:prstGeom>
        </p:spPr>
        <p:txBody>
          <a:bodyPr wrap="square" lIns="0" tIns="13652" rIns="0" bIns="0" rtlCol="0">
            <a:noAutofit/>
          </a:bodyPr>
          <a:lstStyle/>
          <a:p>
            <a:pPr marL="12700">
              <a:lnSpc>
                <a:spcPts val="2150"/>
              </a:lnSpc>
            </a:pPr>
            <a:r>
              <a:rPr sz="2000" dirty="0">
                <a:solidFill>
                  <a:srgbClr val="D24617"/>
                </a:solidFill>
                <a:latin typeface="Arial"/>
                <a:cs typeface="Arial"/>
              </a:rPr>
              <a:t>•</a:t>
            </a:r>
            <a:endParaRPr sz="2000">
              <a:latin typeface="Arial"/>
              <a:cs typeface="Arial"/>
            </a:endParaRPr>
          </a:p>
        </p:txBody>
      </p:sp>
      <p:sp>
        <p:nvSpPr>
          <p:cNvPr id="10" name="object 10"/>
          <p:cNvSpPr txBox="1"/>
          <p:nvPr/>
        </p:nvSpPr>
        <p:spPr>
          <a:xfrm>
            <a:off x="1267714" y="2606151"/>
            <a:ext cx="3245173" cy="522477"/>
          </a:xfrm>
          <a:prstGeom prst="rect">
            <a:avLst/>
          </a:prstGeom>
        </p:spPr>
        <p:txBody>
          <a:bodyPr wrap="square" lIns="0" tIns="13049" rIns="0" bIns="0" rtlCol="0">
            <a:noAutofit/>
          </a:bodyPr>
          <a:lstStyle/>
          <a:p>
            <a:pPr marL="12700" marR="38176">
              <a:lnSpc>
                <a:spcPts val="2055"/>
              </a:lnSpc>
            </a:pPr>
            <a:r>
              <a:rPr sz="2000" b="1" spc="-3" dirty="0">
                <a:solidFill>
                  <a:srgbClr val="404040"/>
                </a:solidFill>
                <a:latin typeface="Calibri"/>
                <a:cs typeface="Calibri"/>
              </a:rPr>
              <a:t>VICE-PRESIDENT</a:t>
            </a:r>
            <a:endParaRPr sz="2000" dirty="0">
              <a:latin typeface="Calibri"/>
              <a:cs typeface="Calibri"/>
            </a:endParaRPr>
          </a:p>
          <a:p>
            <a:pPr marL="469900">
              <a:lnSpc>
                <a:spcPts val="1955"/>
              </a:lnSpc>
            </a:pPr>
            <a:r>
              <a:rPr sz="2000" b="1" spc="-3" dirty="0">
                <a:solidFill>
                  <a:srgbClr val="404040"/>
                </a:solidFill>
                <a:latin typeface="Calibri"/>
                <a:cs typeface="Calibri"/>
              </a:rPr>
              <a:t>Shawn Crossland – N6REP</a:t>
            </a:r>
            <a:endParaRPr sz="2000" dirty="0">
              <a:latin typeface="Calibri"/>
              <a:cs typeface="Calibri"/>
            </a:endParaRPr>
          </a:p>
        </p:txBody>
      </p:sp>
      <p:sp>
        <p:nvSpPr>
          <p:cNvPr id="9" name="object 9"/>
          <p:cNvSpPr txBox="1"/>
          <p:nvPr/>
        </p:nvSpPr>
        <p:spPr>
          <a:xfrm>
            <a:off x="982776" y="3339449"/>
            <a:ext cx="152653" cy="279907"/>
          </a:xfrm>
          <a:prstGeom prst="rect">
            <a:avLst/>
          </a:prstGeom>
        </p:spPr>
        <p:txBody>
          <a:bodyPr wrap="square" lIns="0" tIns="13652" rIns="0" bIns="0" rtlCol="0">
            <a:noAutofit/>
          </a:bodyPr>
          <a:lstStyle/>
          <a:p>
            <a:pPr marL="12700">
              <a:lnSpc>
                <a:spcPts val="2150"/>
              </a:lnSpc>
            </a:pPr>
            <a:r>
              <a:rPr sz="2000" dirty="0">
                <a:solidFill>
                  <a:srgbClr val="D24617"/>
                </a:solidFill>
                <a:latin typeface="Arial"/>
                <a:cs typeface="Arial"/>
              </a:rPr>
              <a:t>•</a:t>
            </a:r>
            <a:endParaRPr sz="2000">
              <a:latin typeface="Arial"/>
              <a:cs typeface="Arial"/>
            </a:endParaRPr>
          </a:p>
        </p:txBody>
      </p:sp>
      <p:sp>
        <p:nvSpPr>
          <p:cNvPr id="8" name="object 8"/>
          <p:cNvSpPr txBox="1"/>
          <p:nvPr/>
        </p:nvSpPr>
        <p:spPr>
          <a:xfrm>
            <a:off x="1267714" y="3354800"/>
            <a:ext cx="2528053" cy="1024001"/>
          </a:xfrm>
          <a:prstGeom prst="rect">
            <a:avLst/>
          </a:prstGeom>
        </p:spPr>
        <p:txBody>
          <a:bodyPr wrap="square" lIns="0" tIns="13366" rIns="0" bIns="0" rtlCol="0">
            <a:noAutofit/>
          </a:bodyPr>
          <a:lstStyle/>
          <a:p>
            <a:pPr marL="12700" marR="38176">
              <a:lnSpc>
                <a:spcPts val="2105"/>
              </a:lnSpc>
            </a:pPr>
            <a:r>
              <a:rPr sz="2000" b="1" spc="-26" dirty="0">
                <a:solidFill>
                  <a:srgbClr val="404040"/>
                </a:solidFill>
                <a:latin typeface="Calibri"/>
                <a:cs typeface="Calibri"/>
              </a:rPr>
              <a:t>SECRETARY</a:t>
            </a:r>
            <a:endParaRPr sz="2000" dirty="0">
              <a:latin typeface="Calibri"/>
              <a:cs typeface="Calibri"/>
            </a:endParaRPr>
          </a:p>
          <a:p>
            <a:pPr marL="469900">
              <a:lnSpc>
                <a:spcPts val="2340"/>
              </a:lnSpc>
              <a:spcBef>
                <a:spcPts val="11"/>
              </a:spcBef>
            </a:pPr>
            <a:r>
              <a:rPr sz="2000" b="1" spc="-5" dirty="0">
                <a:solidFill>
                  <a:srgbClr val="404040"/>
                </a:solidFill>
                <a:latin typeface="Calibri"/>
                <a:cs typeface="Calibri"/>
              </a:rPr>
              <a:t>Scott Davis – KK7JS</a:t>
            </a:r>
            <a:endParaRPr sz="2000" dirty="0">
              <a:latin typeface="Calibri"/>
              <a:cs typeface="Calibri"/>
            </a:endParaRPr>
          </a:p>
          <a:p>
            <a:pPr marL="12700" marR="38176">
              <a:lnSpc>
                <a:spcPct val="101725"/>
              </a:lnSpc>
              <a:spcBef>
                <a:spcPts val="960"/>
              </a:spcBef>
            </a:pPr>
            <a:r>
              <a:rPr sz="2000" b="1" spc="-3" dirty="0">
                <a:solidFill>
                  <a:srgbClr val="404040"/>
                </a:solidFill>
                <a:latin typeface="Calibri"/>
                <a:cs typeface="Calibri"/>
              </a:rPr>
              <a:t>TREASURER</a:t>
            </a:r>
            <a:endParaRPr sz="2000" dirty="0">
              <a:latin typeface="Calibri"/>
              <a:cs typeface="Calibri"/>
            </a:endParaRPr>
          </a:p>
        </p:txBody>
      </p:sp>
      <p:sp>
        <p:nvSpPr>
          <p:cNvPr id="7" name="object 7"/>
          <p:cNvSpPr txBox="1"/>
          <p:nvPr/>
        </p:nvSpPr>
        <p:spPr>
          <a:xfrm>
            <a:off x="982776" y="4083542"/>
            <a:ext cx="152653" cy="279907"/>
          </a:xfrm>
          <a:prstGeom prst="rect">
            <a:avLst/>
          </a:prstGeom>
        </p:spPr>
        <p:txBody>
          <a:bodyPr wrap="square" lIns="0" tIns="13652" rIns="0" bIns="0" rtlCol="0">
            <a:noAutofit/>
          </a:bodyPr>
          <a:lstStyle/>
          <a:p>
            <a:pPr marL="12700">
              <a:lnSpc>
                <a:spcPts val="2150"/>
              </a:lnSpc>
            </a:pPr>
            <a:r>
              <a:rPr sz="2000" dirty="0">
                <a:solidFill>
                  <a:srgbClr val="D24617"/>
                </a:solidFill>
                <a:latin typeface="Arial"/>
                <a:cs typeface="Arial"/>
              </a:rPr>
              <a:t>•</a:t>
            </a:r>
            <a:endParaRPr sz="2000">
              <a:latin typeface="Arial"/>
              <a:cs typeface="Arial"/>
            </a:endParaRPr>
          </a:p>
        </p:txBody>
      </p:sp>
      <p:sp>
        <p:nvSpPr>
          <p:cNvPr id="6" name="object 6"/>
          <p:cNvSpPr txBox="1"/>
          <p:nvPr/>
        </p:nvSpPr>
        <p:spPr>
          <a:xfrm>
            <a:off x="1724914" y="4336637"/>
            <a:ext cx="2501666" cy="279907"/>
          </a:xfrm>
          <a:prstGeom prst="rect">
            <a:avLst/>
          </a:prstGeom>
        </p:spPr>
        <p:txBody>
          <a:bodyPr wrap="square" lIns="0" tIns="13366" rIns="0" bIns="0" rtlCol="0">
            <a:noAutofit/>
          </a:bodyPr>
          <a:lstStyle/>
          <a:p>
            <a:pPr marL="12700">
              <a:lnSpc>
                <a:spcPts val="2105"/>
              </a:lnSpc>
            </a:pPr>
            <a:r>
              <a:rPr sz="2000" b="1" spc="32" dirty="0">
                <a:solidFill>
                  <a:srgbClr val="404040"/>
                </a:solidFill>
                <a:latin typeface="Calibri"/>
                <a:cs typeface="Calibri"/>
              </a:rPr>
              <a:t>Scott Joseph – AG5QQ</a:t>
            </a:r>
            <a:endParaRPr sz="2000">
              <a:latin typeface="Calibri"/>
              <a:cs typeface="Calibri"/>
            </a:endParaRPr>
          </a:p>
        </p:txBody>
      </p:sp>
      <p:sp>
        <p:nvSpPr>
          <p:cNvPr id="5" name="object 5"/>
          <p:cNvSpPr txBox="1"/>
          <p:nvPr/>
        </p:nvSpPr>
        <p:spPr>
          <a:xfrm>
            <a:off x="982776" y="4729718"/>
            <a:ext cx="152653" cy="279908"/>
          </a:xfrm>
          <a:prstGeom prst="rect">
            <a:avLst/>
          </a:prstGeom>
        </p:spPr>
        <p:txBody>
          <a:bodyPr wrap="square" lIns="0" tIns="13652" rIns="0" bIns="0" rtlCol="0">
            <a:noAutofit/>
          </a:bodyPr>
          <a:lstStyle/>
          <a:p>
            <a:pPr marL="12700">
              <a:lnSpc>
                <a:spcPts val="2150"/>
              </a:lnSpc>
            </a:pPr>
            <a:r>
              <a:rPr sz="2000" dirty="0">
                <a:solidFill>
                  <a:srgbClr val="D24617"/>
                </a:solidFill>
                <a:latin typeface="Arial"/>
                <a:cs typeface="Arial"/>
              </a:rPr>
              <a:t>•</a:t>
            </a:r>
            <a:endParaRPr sz="2000">
              <a:latin typeface="Arial"/>
              <a:cs typeface="Arial"/>
            </a:endParaRPr>
          </a:p>
        </p:txBody>
      </p:sp>
      <p:sp>
        <p:nvSpPr>
          <p:cNvPr id="4" name="object 4"/>
          <p:cNvSpPr txBox="1"/>
          <p:nvPr/>
        </p:nvSpPr>
        <p:spPr>
          <a:xfrm>
            <a:off x="1267714" y="4745069"/>
            <a:ext cx="3395761" cy="566419"/>
          </a:xfrm>
          <a:prstGeom prst="rect">
            <a:avLst/>
          </a:prstGeom>
        </p:spPr>
        <p:txBody>
          <a:bodyPr wrap="square" lIns="0" tIns="13366" rIns="0" bIns="0" rtlCol="0">
            <a:noAutofit/>
          </a:bodyPr>
          <a:lstStyle/>
          <a:p>
            <a:pPr marL="12700" marR="38176">
              <a:lnSpc>
                <a:spcPts val="2105"/>
              </a:lnSpc>
            </a:pPr>
            <a:r>
              <a:rPr sz="2000" b="1" spc="-5" dirty="0">
                <a:solidFill>
                  <a:srgbClr val="404040"/>
                </a:solidFill>
                <a:latin typeface="Calibri"/>
                <a:cs typeface="Calibri"/>
              </a:rPr>
              <a:t>TRUSTEE (appointed)</a:t>
            </a:r>
            <a:endParaRPr sz="2000">
              <a:latin typeface="Calibri"/>
              <a:cs typeface="Calibri"/>
            </a:endParaRPr>
          </a:p>
          <a:p>
            <a:pPr marL="469900">
              <a:lnSpc>
                <a:spcPts val="2255"/>
              </a:lnSpc>
              <a:spcBef>
                <a:spcPts val="7"/>
              </a:spcBef>
            </a:pPr>
            <a:r>
              <a:rPr sz="2000" b="1" spc="-4" dirty="0">
                <a:solidFill>
                  <a:srgbClr val="404040"/>
                </a:solidFill>
                <a:latin typeface="Calibri"/>
                <a:cs typeface="Calibri"/>
              </a:rPr>
              <a:t>Jonathan Brown – WB5KSD</a:t>
            </a:r>
            <a:endParaRPr sz="2000">
              <a:latin typeface="Calibri"/>
              <a:cs typeface="Calibri"/>
            </a:endParaRPr>
          </a:p>
        </p:txBody>
      </p:sp>
      <p:sp>
        <p:nvSpPr>
          <p:cNvPr id="3" name="object 3"/>
          <p:cNvSpPr txBox="1"/>
          <p:nvPr/>
        </p:nvSpPr>
        <p:spPr>
          <a:xfrm>
            <a:off x="2745756" y="1393698"/>
            <a:ext cx="122665" cy="152400"/>
          </a:xfrm>
          <a:prstGeom prst="rect">
            <a:avLst/>
          </a:prstGeom>
        </p:spPr>
        <p:txBody>
          <a:bodyPr wrap="square" lIns="0" tIns="0" rIns="0" bIns="0" rtlCol="0">
            <a:noAutofit/>
          </a:bodyPr>
          <a:lstStyle/>
          <a:p>
            <a:pPr marL="25400">
              <a:lnSpc>
                <a:spcPts val="1000"/>
              </a:lnSpc>
            </a:pPr>
            <a:endParaRPr sz="1000"/>
          </a:p>
        </p:txBody>
      </p:sp>
      <p:sp>
        <p:nvSpPr>
          <p:cNvPr id="2" name="object 2"/>
          <p:cNvSpPr txBox="1"/>
          <p:nvPr/>
        </p:nvSpPr>
        <p:spPr>
          <a:xfrm>
            <a:off x="4712484" y="1393698"/>
            <a:ext cx="3658593" cy="152400"/>
          </a:xfrm>
          <a:prstGeom prst="rect">
            <a:avLst/>
          </a:prstGeom>
        </p:spPr>
        <p:txBody>
          <a:bodyPr wrap="square" lIns="0" tIns="0" rIns="0" bIns="0" rtlCol="0">
            <a:noAutofit/>
          </a:bodyPr>
          <a:lstStyle/>
          <a:p>
            <a:pPr marL="25400">
              <a:lnSpc>
                <a:spcPts val="1000"/>
              </a:lnSpc>
            </a:pPr>
            <a:endParaRPr sz="1000"/>
          </a:p>
        </p:txBody>
      </p:sp>
      <p:sp>
        <p:nvSpPr>
          <p:cNvPr id="19" name="object 4">
            <a:extLst>
              <a:ext uri="{FF2B5EF4-FFF2-40B4-BE49-F238E27FC236}">
                <a16:creationId xmlns:a16="http://schemas.microsoft.com/office/drawing/2014/main" id="{3329B669-F8E4-D056-95CB-CFA4499D5D65}"/>
              </a:ext>
            </a:extLst>
          </p:cNvPr>
          <p:cNvSpPr txBox="1"/>
          <p:nvPr/>
        </p:nvSpPr>
        <p:spPr>
          <a:xfrm>
            <a:off x="1239187" y="5412841"/>
            <a:ext cx="3395761" cy="566419"/>
          </a:xfrm>
          <a:prstGeom prst="rect">
            <a:avLst/>
          </a:prstGeom>
        </p:spPr>
        <p:txBody>
          <a:bodyPr wrap="square" lIns="0" tIns="13366" rIns="0" bIns="0" rtlCol="0">
            <a:noAutofit/>
          </a:bodyPr>
          <a:lstStyle/>
          <a:p>
            <a:pPr marL="12700" marR="38176">
              <a:lnSpc>
                <a:spcPts val="2105"/>
              </a:lnSpc>
            </a:pPr>
            <a:r>
              <a:rPr lang="en-US" sz="2000" b="1" spc="-5" dirty="0">
                <a:solidFill>
                  <a:srgbClr val="404040"/>
                </a:solidFill>
                <a:latin typeface="Calibri"/>
                <a:cs typeface="Calibri"/>
              </a:rPr>
              <a:t>ACTIVITIES</a:t>
            </a:r>
            <a:r>
              <a:rPr sz="2000" b="1" spc="-5" dirty="0">
                <a:solidFill>
                  <a:srgbClr val="404040"/>
                </a:solidFill>
                <a:latin typeface="Calibri"/>
                <a:cs typeface="Calibri"/>
              </a:rPr>
              <a:t> (appointed)</a:t>
            </a:r>
            <a:endParaRPr sz="2000" dirty="0">
              <a:latin typeface="Calibri"/>
              <a:cs typeface="Calibri"/>
            </a:endParaRPr>
          </a:p>
          <a:p>
            <a:pPr marL="469900">
              <a:lnSpc>
                <a:spcPts val="2255"/>
              </a:lnSpc>
              <a:spcBef>
                <a:spcPts val="7"/>
              </a:spcBef>
            </a:pPr>
            <a:r>
              <a:rPr lang="en-US" sz="2000" b="1" spc="-4">
                <a:solidFill>
                  <a:srgbClr val="404040"/>
                </a:solidFill>
                <a:latin typeface="Calibri"/>
                <a:cs typeface="Calibri"/>
              </a:rPr>
              <a:t>David Rogers</a:t>
            </a:r>
            <a:r>
              <a:rPr sz="2000" b="1" spc="-4">
                <a:solidFill>
                  <a:srgbClr val="404040"/>
                </a:solidFill>
                <a:latin typeface="Calibri"/>
                <a:cs typeface="Calibri"/>
              </a:rPr>
              <a:t> </a:t>
            </a:r>
            <a:r>
              <a:rPr sz="2000" b="1" spc="-4" dirty="0">
                <a:solidFill>
                  <a:srgbClr val="404040"/>
                </a:solidFill>
                <a:latin typeface="Calibri"/>
                <a:cs typeface="Calibri"/>
              </a:rPr>
              <a:t>– K</a:t>
            </a:r>
            <a:r>
              <a:rPr lang="en-US" sz="2000" b="1" spc="-4" dirty="0">
                <a:solidFill>
                  <a:srgbClr val="404040"/>
                </a:solidFill>
                <a:latin typeface="Calibri"/>
                <a:cs typeface="Calibri"/>
              </a:rPr>
              <a:t>G5KPU</a:t>
            </a:r>
            <a:endParaRPr sz="2000" dirty="0">
              <a:latin typeface="Calibri"/>
              <a:cs typeface="Calibri"/>
            </a:endParaRPr>
          </a:p>
        </p:txBody>
      </p:sp>
      <p:sp>
        <p:nvSpPr>
          <p:cNvPr id="20" name="object 5">
            <a:extLst>
              <a:ext uri="{FF2B5EF4-FFF2-40B4-BE49-F238E27FC236}">
                <a16:creationId xmlns:a16="http://schemas.microsoft.com/office/drawing/2014/main" id="{27173A34-E141-3728-4AEA-E130E5539447}"/>
              </a:ext>
            </a:extLst>
          </p:cNvPr>
          <p:cNvSpPr txBox="1"/>
          <p:nvPr/>
        </p:nvSpPr>
        <p:spPr>
          <a:xfrm>
            <a:off x="967408" y="5358108"/>
            <a:ext cx="152653" cy="279908"/>
          </a:xfrm>
          <a:prstGeom prst="rect">
            <a:avLst/>
          </a:prstGeom>
        </p:spPr>
        <p:txBody>
          <a:bodyPr wrap="square" lIns="0" tIns="13652" rIns="0" bIns="0" rtlCol="0">
            <a:noAutofit/>
          </a:bodyPr>
          <a:lstStyle/>
          <a:p>
            <a:pPr marL="12700">
              <a:lnSpc>
                <a:spcPts val="2150"/>
              </a:lnSpc>
            </a:pPr>
            <a:r>
              <a:rPr sz="2000" dirty="0">
                <a:solidFill>
                  <a:srgbClr val="D24617"/>
                </a:solidFill>
                <a:latin typeface="Arial"/>
                <a:cs typeface="Arial"/>
              </a:rPr>
              <a:t>•</a:t>
            </a:r>
            <a:endParaRPr sz="2000" dirty="0">
              <a:latin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bject 17"/>
          <p:cNvSpPr/>
          <p:nvPr/>
        </p:nvSpPr>
        <p:spPr>
          <a:xfrm>
            <a:off x="0" y="6400800"/>
            <a:ext cx="9144000" cy="457199"/>
          </a:xfrm>
          <a:custGeom>
            <a:avLst/>
            <a:gdLst/>
            <a:ahLst/>
            <a:cxnLst/>
            <a:rect l="l" t="t" r="r" b="b"/>
            <a:pathLst>
              <a:path w="9144000" h="457199">
                <a:moveTo>
                  <a:pt x="9144000" y="457199"/>
                </a:moveTo>
                <a:lnTo>
                  <a:pt x="9144000" y="0"/>
                </a:lnTo>
                <a:lnTo>
                  <a:pt x="0" y="0"/>
                </a:lnTo>
                <a:lnTo>
                  <a:pt x="0" y="457199"/>
                </a:lnTo>
                <a:lnTo>
                  <a:pt x="9144000" y="457199"/>
                </a:lnTo>
                <a:close/>
              </a:path>
            </a:pathLst>
          </a:custGeom>
          <a:solidFill>
            <a:srgbClr val="9B2C1F"/>
          </a:solidFill>
        </p:spPr>
        <p:txBody>
          <a:bodyPr wrap="square" lIns="0" tIns="0" rIns="0" bIns="0" rtlCol="0">
            <a:noAutofit/>
          </a:bodyPr>
          <a:lstStyle/>
          <a:p>
            <a:endParaRPr/>
          </a:p>
        </p:txBody>
      </p:sp>
      <p:sp>
        <p:nvSpPr>
          <p:cNvPr id="18" name="object 18"/>
          <p:cNvSpPr/>
          <p:nvPr/>
        </p:nvSpPr>
        <p:spPr>
          <a:xfrm>
            <a:off x="0" y="6332855"/>
            <a:ext cx="9144000" cy="68579"/>
          </a:xfrm>
          <a:custGeom>
            <a:avLst/>
            <a:gdLst/>
            <a:ahLst/>
            <a:cxnLst/>
            <a:rect l="l" t="t" r="r" b="b"/>
            <a:pathLst>
              <a:path w="9144000" h="68579">
                <a:moveTo>
                  <a:pt x="0" y="68580"/>
                </a:moveTo>
                <a:lnTo>
                  <a:pt x="9144000" y="68580"/>
                </a:lnTo>
                <a:lnTo>
                  <a:pt x="9144000" y="0"/>
                </a:lnTo>
                <a:lnTo>
                  <a:pt x="0" y="0"/>
                </a:lnTo>
                <a:lnTo>
                  <a:pt x="0" y="68580"/>
                </a:lnTo>
                <a:close/>
              </a:path>
            </a:pathLst>
          </a:custGeom>
          <a:solidFill>
            <a:srgbClr val="D24617"/>
          </a:solidFill>
        </p:spPr>
        <p:txBody>
          <a:bodyPr wrap="square" lIns="0" tIns="0" rIns="0" bIns="0" rtlCol="0">
            <a:noAutofit/>
          </a:bodyPr>
          <a:lstStyle/>
          <a:p>
            <a:endParaRPr/>
          </a:p>
        </p:txBody>
      </p:sp>
      <p:sp>
        <p:nvSpPr>
          <p:cNvPr id="19" name="object 19"/>
          <p:cNvSpPr/>
          <p:nvPr/>
        </p:nvSpPr>
        <p:spPr>
          <a:xfrm>
            <a:off x="7607934" y="5321932"/>
            <a:ext cx="1536065" cy="1536065"/>
          </a:xfrm>
          <a:prstGeom prst="rect">
            <a:avLst/>
          </a:prstGeom>
          <a:blipFill>
            <a:blip r:embed="rId2" cstate="print"/>
            <a:stretch>
              <a:fillRect/>
            </a:stretch>
          </a:blipFill>
        </p:spPr>
        <p:txBody>
          <a:bodyPr wrap="square" lIns="0" tIns="0" rIns="0" bIns="0" rtlCol="0">
            <a:noAutofit/>
          </a:bodyPr>
          <a:lstStyle/>
          <a:p>
            <a:endParaRPr/>
          </a:p>
        </p:txBody>
      </p:sp>
      <p:sp>
        <p:nvSpPr>
          <p:cNvPr id="20" name="object 20"/>
          <p:cNvSpPr/>
          <p:nvPr/>
        </p:nvSpPr>
        <p:spPr>
          <a:xfrm>
            <a:off x="7562215" y="5272402"/>
            <a:ext cx="1581784" cy="1581785"/>
          </a:xfrm>
          <a:prstGeom prst="rect">
            <a:avLst/>
          </a:prstGeom>
          <a:blipFill>
            <a:blip r:embed="rId3" cstate="print"/>
            <a:stretch>
              <a:fillRect/>
            </a:stretch>
          </a:blipFill>
        </p:spPr>
        <p:txBody>
          <a:bodyPr wrap="square" lIns="0" tIns="0" rIns="0" bIns="0" rtlCol="0">
            <a:noAutofit/>
          </a:bodyPr>
          <a:lstStyle/>
          <a:p>
            <a:endParaRPr/>
          </a:p>
        </p:txBody>
      </p:sp>
      <p:sp>
        <p:nvSpPr>
          <p:cNvPr id="16" name="object 16"/>
          <p:cNvSpPr txBox="1"/>
          <p:nvPr/>
        </p:nvSpPr>
        <p:spPr>
          <a:xfrm>
            <a:off x="901700" y="1063269"/>
            <a:ext cx="7573563" cy="635304"/>
          </a:xfrm>
          <a:prstGeom prst="rect">
            <a:avLst/>
          </a:prstGeom>
        </p:spPr>
        <p:txBody>
          <a:bodyPr wrap="square" lIns="0" tIns="0" rIns="0" bIns="0" rtlCol="0">
            <a:noAutofit/>
          </a:bodyPr>
          <a:lstStyle/>
          <a:p>
            <a:pPr marL="12700">
              <a:lnSpc>
                <a:spcPts val="4900"/>
              </a:lnSpc>
              <a:tabLst>
                <a:tab pos="7467600" algn="l"/>
              </a:tabLst>
            </a:pPr>
            <a:r>
              <a:rPr sz="4800" u="heavy" spc="-53" dirty="0">
                <a:solidFill>
                  <a:srgbClr val="404040"/>
                </a:solidFill>
                <a:latin typeface="Calibri Light"/>
                <a:cs typeface="Calibri Light"/>
              </a:rPr>
              <a:t>Officer Reports </a:t>
            </a:r>
            <a:r>
              <a:rPr sz="4800" u="heavy" spc="0" dirty="0">
                <a:solidFill>
                  <a:srgbClr val="404040"/>
                </a:solidFill>
                <a:latin typeface="Calibri Light"/>
                <a:cs typeface="Calibri Light"/>
              </a:rPr>
              <a:t>	</a:t>
            </a:r>
            <a:endParaRPr sz="4800">
              <a:latin typeface="Calibri Light"/>
              <a:cs typeface="Calibri Light"/>
            </a:endParaRPr>
          </a:p>
        </p:txBody>
      </p:sp>
      <p:sp>
        <p:nvSpPr>
          <p:cNvPr id="15" name="object 15"/>
          <p:cNvSpPr txBox="1"/>
          <p:nvPr/>
        </p:nvSpPr>
        <p:spPr>
          <a:xfrm>
            <a:off x="982776" y="2011315"/>
            <a:ext cx="152653" cy="279907"/>
          </a:xfrm>
          <a:prstGeom prst="rect">
            <a:avLst/>
          </a:prstGeom>
        </p:spPr>
        <p:txBody>
          <a:bodyPr wrap="square" lIns="0" tIns="13652" rIns="0" bIns="0" rtlCol="0">
            <a:noAutofit/>
          </a:bodyPr>
          <a:lstStyle/>
          <a:p>
            <a:pPr marL="12700">
              <a:lnSpc>
                <a:spcPts val="2150"/>
              </a:lnSpc>
            </a:pPr>
            <a:r>
              <a:rPr sz="2000" dirty="0">
                <a:solidFill>
                  <a:srgbClr val="D24617"/>
                </a:solidFill>
                <a:latin typeface="Arial"/>
                <a:cs typeface="Arial"/>
              </a:rPr>
              <a:t>•</a:t>
            </a:r>
            <a:endParaRPr sz="2000">
              <a:latin typeface="Arial"/>
              <a:cs typeface="Arial"/>
            </a:endParaRPr>
          </a:p>
        </p:txBody>
      </p:sp>
      <p:sp>
        <p:nvSpPr>
          <p:cNvPr id="14" name="object 14"/>
          <p:cNvSpPr txBox="1"/>
          <p:nvPr/>
        </p:nvSpPr>
        <p:spPr>
          <a:xfrm>
            <a:off x="1325626" y="2026666"/>
            <a:ext cx="2315948" cy="279907"/>
          </a:xfrm>
          <a:prstGeom prst="rect">
            <a:avLst/>
          </a:prstGeom>
        </p:spPr>
        <p:txBody>
          <a:bodyPr wrap="square" lIns="0" tIns="13366" rIns="0" bIns="0" rtlCol="0">
            <a:noAutofit/>
          </a:bodyPr>
          <a:lstStyle/>
          <a:p>
            <a:pPr marL="12700">
              <a:lnSpc>
                <a:spcPts val="2105"/>
              </a:lnSpc>
            </a:pPr>
            <a:r>
              <a:rPr sz="2000" b="1" spc="-16" dirty="0">
                <a:solidFill>
                  <a:srgbClr val="404040"/>
                </a:solidFill>
                <a:latin typeface="Calibri"/>
                <a:cs typeface="Calibri"/>
              </a:rPr>
              <a:t>SECRETARY’S REPORT</a:t>
            </a:r>
            <a:endParaRPr sz="2000" dirty="0">
              <a:latin typeface="Calibri"/>
              <a:cs typeface="Calibri"/>
            </a:endParaRPr>
          </a:p>
        </p:txBody>
      </p:sp>
      <p:sp>
        <p:nvSpPr>
          <p:cNvPr id="13" name="object 13"/>
          <p:cNvSpPr txBox="1"/>
          <p:nvPr/>
        </p:nvSpPr>
        <p:spPr>
          <a:xfrm>
            <a:off x="1275334" y="2338633"/>
            <a:ext cx="139700" cy="254000"/>
          </a:xfrm>
          <a:prstGeom prst="rect">
            <a:avLst/>
          </a:prstGeom>
        </p:spPr>
        <p:txBody>
          <a:bodyPr wrap="square" lIns="0" tIns="12319" rIns="0" bIns="0" rtlCol="0">
            <a:noAutofit/>
          </a:bodyPr>
          <a:lstStyle/>
          <a:p>
            <a:pPr marL="12700">
              <a:lnSpc>
                <a:spcPts val="1939"/>
              </a:lnSpc>
            </a:pPr>
            <a:r>
              <a:rPr sz="1800" dirty="0">
                <a:solidFill>
                  <a:srgbClr val="D24617"/>
                </a:solidFill>
                <a:latin typeface="Arial"/>
                <a:cs typeface="Arial"/>
              </a:rPr>
              <a:t>•</a:t>
            </a:r>
            <a:endParaRPr sz="1800">
              <a:latin typeface="Arial"/>
              <a:cs typeface="Arial"/>
            </a:endParaRPr>
          </a:p>
        </p:txBody>
      </p:sp>
      <p:sp>
        <p:nvSpPr>
          <p:cNvPr id="12" name="object 12"/>
          <p:cNvSpPr txBox="1"/>
          <p:nvPr/>
        </p:nvSpPr>
        <p:spPr>
          <a:xfrm>
            <a:off x="1619758" y="2352421"/>
            <a:ext cx="1894812" cy="254000"/>
          </a:xfrm>
          <a:prstGeom prst="rect">
            <a:avLst/>
          </a:prstGeom>
        </p:spPr>
        <p:txBody>
          <a:bodyPr wrap="square" lIns="0" tIns="12065" rIns="0" bIns="0" rtlCol="0">
            <a:noAutofit/>
          </a:bodyPr>
          <a:lstStyle/>
          <a:p>
            <a:pPr marL="12700">
              <a:lnSpc>
                <a:spcPts val="1900"/>
              </a:lnSpc>
            </a:pPr>
            <a:r>
              <a:rPr sz="1800" b="1" spc="-1" dirty="0">
                <a:solidFill>
                  <a:srgbClr val="404040"/>
                </a:solidFill>
                <a:latin typeface="Calibri"/>
                <a:cs typeface="Calibri"/>
              </a:rPr>
              <a:t>MEETING MINUTES</a:t>
            </a:r>
            <a:endParaRPr sz="1800" dirty="0">
              <a:latin typeface="Calibri"/>
              <a:cs typeface="Calibri"/>
            </a:endParaRPr>
          </a:p>
        </p:txBody>
      </p:sp>
      <p:sp>
        <p:nvSpPr>
          <p:cNvPr id="11" name="object 11"/>
          <p:cNvSpPr txBox="1"/>
          <p:nvPr/>
        </p:nvSpPr>
        <p:spPr>
          <a:xfrm>
            <a:off x="982776" y="3073797"/>
            <a:ext cx="152653" cy="279907"/>
          </a:xfrm>
          <a:prstGeom prst="rect">
            <a:avLst/>
          </a:prstGeom>
        </p:spPr>
        <p:txBody>
          <a:bodyPr wrap="square" lIns="0" tIns="13652" rIns="0" bIns="0" rtlCol="0">
            <a:noAutofit/>
          </a:bodyPr>
          <a:lstStyle/>
          <a:p>
            <a:pPr marL="12700">
              <a:lnSpc>
                <a:spcPts val="2150"/>
              </a:lnSpc>
            </a:pPr>
            <a:r>
              <a:rPr sz="2000" dirty="0">
                <a:solidFill>
                  <a:srgbClr val="D24617"/>
                </a:solidFill>
                <a:latin typeface="Arial"/>
                <a:cs typeface="Arial"/>
              </a:rPr>
              <a:t>•</a:t>
            </a:r>
            <a:endParaRPr sz="2000">
              <a:latin typeface="Arial"/>
              <a:cs typeface="Arial"/>
            </a:endParaRPr>
          </a:p>
        </p:txBody>
      </p:sp>
      <p:sp>
        <p:nvSpPr>
          <p:cNvPr id="10" name="object 10"/>
          <p:cNvSpPr txBox="1"/>
          <p:nvPr/>
        </p:nvSpPr>
        <p:spPr>
          <a:xfrm>
            <a:off x="1325626" y="3089148"/>
            <a:ext cx="2383004" cy="279907"/>
          </a:xfrm>
          <a:prstGeom prst="rect">
            <a:avLst/>
          </a:prstGeom>
        </p:spPr>
        <p:txBody>
          <a:bodyPr wrap="square" lIns="0" tIns="13366" rIns="0" bIns="0" rtlCol="0">
            <a:noAutofit/>
          </a:bodyPr>
          <a:lstStyle/>
          <a:p>
            <a:pPr marL="12700">
              <a:lnSpc>
                <a:spcPts val="2105"/>
              </a:lnSpc>
            </a:pPr>
            <a:r>
              <a:rPr sz="2000" b="1" spc="-5" dirty="0">
                <a:solidFill>
                  <a:srgbClr val="404040"/>
                </a:solidFill>
                <a:latin typeface="Calibri"/>
                <a:cs typeface="Calibri"/>
              </a:rPr>
              <a:t>TREASURER’S REPORT</a:t>
            </a:r>
            <a:endParaRPr sz="2000" dirty="0">
              <a:latin typeface="Calibri"/>
              <a:cs typeface="Calibri"/>
            </a:endParaRPr>
          </a:p>
        </p:txBody>
      </p:sp>
      <p:sp>
        <p:nvSpPr>
          <p:cNvPr id="9" name="object 9"/>
          <p:cNvSpPr txBox="1"/>
          <p:nvPr/>
        </p:nvSpPr>
        <p:spPr>
          <a:xfrm>
            <a:off x="1275334" y="3401115"/>
            <a:ext cx="139699" cy="253999"/>
          </a:xfrm>
          <a:prstGeom prst="rect">
            <a:avLst/>
          </a:prstGeom>
        </p:spPr>
        <p:txBody>
          <a:bodyPr wrap="square" lIns="0" tIns="12319" rIns="0" bIns="0" rtlCol="0">
            <a:noAutofit/>
          </a:bodyPr>
          <a:lstStyle/>
          <a:p>
            <a:pPr marL="12700">
              <a:lnSpc>
                <a:spcPts val="1939"/>
              </a:lnSpc>
            </a:pPr>
            <a:r>
              <a:rPr sz="1800" dirty="0">
                <a:solidFill>
                  <a:srgbClr val="D24617"/>
                </a:solidFill>
                <a:latin typeface="Arial"/>
                <a:cs typeface="Arial"/>
              </a:rPr>
              <a:t>•</a:t>
            </a:r>
            <a:endParaRPr sz="1800">
              <a:latin typeface="Arial"/>
              <a:cs typeface="Arial"/>
            </a:endParaRPr>
          </a:p>
        </p:txBody>
      </p:sp>
      <p:sp>
        <p:nvSpPr>
          <p:cNvPr id="8" name="object 8"/>
          <p:cNvSpPr txBox="1"/>
          <p:nvPr/>
        </p:nvSpPr>
        <p:spPr>
          <a:xfrm>
            <a:off x="1619758" y="3414903"/>
            <a:ext cx="1538753" cy="254000"/>
          </a:xfrm>
          <a:prstGeom prst="rect">
            <a:avLst/>
          </a:prstGeom>
        </p:spPr>
        <p:txBody>
          <a:bodyPr wrap="square" lIns="0" tIns="12065" rIns="0" bIns="0" rtlCol="0">
            <a:noAutofit/>
          </a:bodyPr>
          <a:lstStyle/>
          <a:p>
            <a:pPr marL="12700">
              <a:lnSpc>
                <a:spcPts val="1900"/>
              </a:lnSpc>
            </a:pPr>
            <a:r>
              <a:rPr sz="1800" b="1" dirty="0">
                <a:solidFill>
                  <a:srgbClr val="404040"/>
                </a:solidFill>
                <a:latin typeface="Calibri"/>
                <a:cs typeface="Calibri"/>
              </a:rPr>
              <a:t>BANK BALANCE</a:t>
            </a:r>
            <a:endParaRPr sz="1800" dirty="0">
              <a:latin typeface="Calibri"/>
              <a:cs typeface="Calibri"/>
            </a:endParaRPr>
          </a:p>
        </p:txBody>
      </p:sp>
      <p:sp>
        <p:nvSpPr>
          <p:cNvPr id="7" name="object 7"/>
          <p:cNvSpPr txBox="1"/>
          <p:nvPr/>
        </p:nvSpPr>
        <p:spPr>
          <a:xfrm>
            <a:off x="1011732" y="4125015"/>
            <a:ext cx="139700" cy="254000"/>
          </a:xfrm>
          <a:prstGeom prst="rect">
            <a:avLst/>
          </a:prstGeom>
        </p:spPr>
        <p:txBody>
          <a:bodyPr wrap="square" lIns="0" tIns="12319" rIns="0" bIns="0" rtlCol="0">
            <a:noAutofit/>
          </a:bodyPr>
          <a:lstStyle/>
          <a:p>
            <a:pPr marL="12700">
              <a:lnSpc>
                <a:spcPts val="1939"/>
              </a:lnSpc>
            </a:pPr>
            <a:r>
              <a:rPr sz="1800" dirty="0">
                <a:solidFill>
                  <a:srgbClr val="D24617"/>
                </a:solidFill>
                <a:latin typeface="Arial"/>
                <a:cs typeface="Arial"/>
              </a:rPr>
              <a:t>•</a:t>
            </a:r>
            <a:endParaRPr sz="1800">
              <a:latin typeface="Arial"/>
              <a:cs typeface="Arial"/>
            </a:endParaRPr>
          </a:p>
        </p:txBody>
      </p:sp>
      <p:sp>
        <p:nvSpPr>
          <p:cNvPr id="6" name="object 6"/>
          <p:cNvSpPr txBox="1"/>
          <p:nvPr/>
        </p:nvSpPr>
        <p:spPr>
          <a:xfrm>
            <a:off x="1374813" y="4058183"/>
            <a:ext cx="2318434" cy="223722"/>
          </a:xfrm>
          <a:prstGeom prst="rect">
            <a:avLst/>
          </a:prstGeom>
        </p:spPr>
        <p:txBody>
          <a:bodyPr wrap="square" lIns="0" tIns="13366" rIns="0" bIns="0" rtlCol="0">
            <a:noAutofit/>
          </a:bodyPr>
          <a:lstStyle>
            <a:defPPr>
              <a:defRPr lang="en-US"/>
            </a:defPPr>
            <a:lvl1pPr marL="12700">
              <a:lnSpc>
                <a:spcPts val="2105"/>
              </a:lnSpc>
              <a:defRPr sz="2000" b="1" spc="-5">
                <a:solidFill>
                  <a:srgbClr val="404040"/>
                </a:solidFill>
                <a:latin typeface="Calibri"/>
                <a:cs typeface="Calibri"/>
              </a:defRPr>
            </a:lvl1pPr>
          </a:lstStyle>
          <a:p>
            <a:r>
              <a:rPr lang="en-US" dirty="0"/>
              <a:t>ACTIVITIES</a:t>
            </a:r>
            <a:r>
              <a:rPr dirty="0"/>
              <a:t> REPORT</a:t>
            </a:r>
          </a:p>
        </p:txBody>
      </p:sp>
      <p:sp>
        <p:nvSpPr>
          <p:cNvPr id="5" name="object 5"/>
          <p:cNvSpPr txBox="1"/>
          <p:nvPr/>
        </p:nvSpPr>
        <p:spPr>
          <a:xfrm>
            <a:off x="1275334" y="4424100"/>
            <a:ext cx="139700" cy="254000"/>
          </a:xfrm>
          <a:prstGeom prst="rect">
            <a:avLst/>
          </a:prstGeom>
        </p:spPr>
        <p:txBody>
          <a:bodyPr wrap="square" lIns="0" tIns="12319" rIns="0" bIns="0" rtlCol="0">
            <a:noAutofit/>
          </a:bodyPr>
          <a:lstStyle/>
          <a:p>
            <a:pPr marL="12700">
              <a:lnSpc>
                <a:spcPts val="1939"/>
              </a:lnSpc>
            </a:pPr>
            <a:r>
              <a:rPr sz="1800" b="1" dirty="0">
                <a:solidFill>
                  <a:srgbClr val="D24617"/>
                </a:solidFill>
                <a:latin typeface="Arial"/>
                <a:cs typeface="Arial"/>
              </a:rPr>
              <a:t>•</a:t>
            </a:r>
            <a:endParaRPr sz="1800">
              <a:latin typeface="Arial"/>
              <a:cs typeface="Arial"/>
            </a:endParaRPr>
          </a:p>
        </p:txBody>
      </p:sp>
      <p:sp>
        <p:nvSpPr>
          <p:cNvPr id="4" name="object 4"/>
          <p:cNvSpPr txBox="1"/>
          <p:nvPr/>
        </p:nvSpPr>
        <p:spPr>
          <a:xfrm>
            <a:off x="1619758" y="4437888"/>
            <a:ext cx="1664154" cy="254000"/>
          </a:xfrm>
          <a:prstGeom prst="rect">
            <a:avLst/>
          </a:prstGeom>
        </p:spPr>
        <p:txBody>
          <a:bodyPr wrap="square" lIns="0" tIns="12065" rIns="0" bIns="0" rtlCol="0">
            <a:noAutofit/>
          </a:bodyPr>
          <a:lstStyle/>
          <a:p>
            <a:pPr marL="12700">
              <a:lnSpc>
                <a:spcPts val="1900"/>
              </a:lnSpc>
            </a:pPr>
            <a:r>
              <a:rPr sz="1800" b="1" spc="0" dirty="0">
                <a:solidFill>
                  <a:srgbClr val="404040"/>
                </a:solidFill>
                <a:latin typeface="Calibri"/>
                <a:cs typeface="Calibri"/>
              </a:rPr>
              <a:t>VARIOUS TOPICS</a:t>
            </a:r>
            <a:endParaRPr sz="1800" dirty="0">
              <a:latin typeface="Calibri"/>
              <a:cs typeface="Calibri"/>
            </a:endParaRPr>
          </a:p>
        </p:txBody>
      </p:sp>
      <p:sp>
        <p:nvSpPr>
          <p:cNvPr id="3" name="object 3"/>
          <p:cNvSpPr txBox="1"/>
          <p:nvPr/>
        </p:nvSpPr>
        <p:spPr>
          <a:xfrm>
            <a:off x="2539176" y="1393698"/>
            <a:ext cx="121981" cy="152400"/>
          </a:xfrm>
          <a:prstGeom prst="rect">
            <a:avLst/>
          </a:prstGeom>
        </p:spPr>
        <p:txBody>
          <a:bodyPr wrap="square" lIns="0" tIns="0" rIns="0" bIns="0" rtlCol="0">
            <a:noAutofit/>
          </a:bodyPr>
          <a:lstStyle/>
          <a:p>
            <a:pPr marL="25400">
              <a:lnSpc>
                <a:spcPts val="1000"/>
              </a:lnSpc>
            </a:pPr>
            <a:endParaRPr sz="1000"/>
          </a:p>
        </p:txBody>
      </p:sp>
      <p:sp>
        <p:nvSpPr>
          <p:cNvPr id="2" name="object 2"/>
          <p:cNvSpPr txBox="1"/>
          <p:nvPr/>
        </p:nvSpPr>
        <p:spPr>
          <a:xfrm>
            <a:off x="4520460" y="1393698"/>
            <a:ext cx="3850617" cy="152400"/>
          </a:xfrm>
          <a:prstGeom prst="rect">
            <a:avLst/>
          </a:prstGeom>
        </p:spPr>
        <p:txBody>
          <a:bodyPr wrap="square" lIns="0" tIns="0" rIns="0" bIns="0" rtlCol="0">
            <a:noAutofit/>
          </a:bodyPr>
          <a:lstStyle/>
          <a:p>
            <a:pPr marL="25400">
              <a:lnSpc>
                <a:spcPts val="1000"/>
              </a:lnSpc>
            </a:pPr>
            <a:endParaRPr sz="1000"/>
          </a:p>
        </p:txBody>
      </p:sp>
      <p:sp>
        <p:nvSpPr>
          <p:cNvPr id="21" name="object 7">
            <a:extLst>
              <a:ext uri="{FF2B5EF4-FFF2-40B4-BE49-F238E27FC236}">
                <a16:creationId xmlns:a16="http://schemas.microsoft.com/office/drawing/2014/main" id="{5C7FD282-D3B7-B40F-1957-905B2D19F393}"/>
              </a:ext>
            </a:extLst>
          </p:cNvPr>
          <p:cNvSpPr txBox="1"/>
          <p:nvPr/>
        </p:nvSpPr>
        <p:spPr>
          <a:xfrm>
            <a:off x="990600" y="4995727"/>
            <a:ext cx="139700" cy="254000"/>
          </a:xfrm>
          <a:prstGeom prst="rect">
            <a:avLst/>
          </a:prstGeom>
        </p:spPr>
        <p:txBody>
          <a:bodyPr wrap="square" lIns="0" tIns="12319" rIns="0" bIns="0" rtlCol="0">
            <a:noAutofit/>
          </a:bodyPr>
          <a:lstStyle/>
          <a:p>
            <a:pPr marL="12700">
              <a:lnSpc>
                <a:spcPts val="1939"/>
              </a:lnSpc>
            </a:pPr>
            <a:r>
              <a:rPr sz="1800" dirty="0">
                <a:solidFill>
                  <a:srgbClr val="D24617"/>
                </a:solidFill>
                <a:latin typeface="Arial"/>
                <a:cs typeface="Arial"/>
              </a:rPr>
              <a:t>•</a:t>
            </a:r>
            <a:endParaRPr sz="1800">
              <a:latin typeface="Arial"/>
              <a:cs typeface="Arial"/>
            </a:endParaRPr>
          </a:p>
        </p:txBody>
      </p:sp>
      <p:sp>
        <p:nvSpPr>
          <p:cNvPr id="22" name="object 6">
            <a:extLst>
              <a:ext uri="{FF2B5EF4-FFF2-40B4-BE49-F238E27FC236}">
                <a16:creationId xmlns:a16="http://schemas.microsoft.com/office/drawing/2014/main" id="{D3582260-76B4-17E0-F458-9984C00D7E99}"/>
              </a:ext>
            </a:extLst>
          </p:cNvPr>
          <p:cNvSpPr txBox="1"/>
          <p:nvPr/>
        </p:nvSpPr>
        <p:spPr>
          <a:xfrm>
            <a:off x="1353681" y="4928895"/>
            <a:ext cx="2318434" cy="223722"/>
          </a:xfrm>
          <a:prstGeom prst="rect">
            <a:avLst/>
          </a:prstGeom>
        </p:spPr>
        <p:txBody>
          <a:bodyPr wrap="square" lIns="0" tIns="13366" rIns="0" bIns="0" rtlCol="0">
            <a:noAutofit/>
          </a:bodyPr>
          <a:lstStyle>
            <a:defPPr>
              <a:defRPr lang="en-US"/>
            </a:defPPr>
            <a:lvl1pPr marL="12700">
              <a:lnSpc>
                <a:spcPts val="2105"/>
              </a:lnSpc>
              <a:defRPr sz="2000" b="1" spc="-5">
                <a:solidFill>
                  <a:srgbClr val="404040"/>
                </a:solidFill>
                <a:latin typeface="Calibri"/>
                <a:cs typeface="Calibri"/>
              </a:defRPr>
            </a:lvl1pPr>
          </a:lstStyle>
          <a:p>
            <a:r>
              <a:rPr dirty="0"/>
              <a:t>PRESIDENT’S REPORT</a:t>
            </a:r>
          </a:p>
        </p:txBody>
      </p:sp>
      <p:sp>
        <p:nvSpPr>
          <p:cNvPr id="23" name="object 5">
            <a:extLst>
              <a:ext uri="{FF2B5EF4-FFF2-40B4-BE49-F238E27FC236}">
                <a16:creationId xmlns:a16="http://schemas.microsoft.com/office/drawing/2014/main" id="{4AF6F822-6A3E-B86A-ECAB-B4EE1ED9E1F9}"/>
              </a:ext>
            </a:extLst>
          </p:cNvPr>
          <p:cNvSpPr txBox="1"/>
          <p:nvPr/>
        </p:nvSpPr>
        <p:spPr>
          <a:xfrm>
            <a:off x="1254202" y="5294812"/>
            <a:ext cx="139700" cy="254000"/>
          </a:xfrm>
          <a:prstGeom prst="rect">
            <a:avLst/>
          </a:prstGeom>
        </p:spPr>
        <p:txBody>
          <a:bodyPr wrap="square" lIns="0" tIns="12319" rIns="0" bIns="0" rtlCol="0">
            <a:noAutofit/>
          </a:bodyPr>
          <a:lstStyle/>
          <a:p>
            <a:pPr marL="12700">
              <a:lnSpc>
                <a:spcPts val="1939"/>
              </a:lnSpc>
            </a:pPr>
            <a:r>
              <a:rPr sz="1800" b="1" dirty="0">
                <a:solidFill>
                  <a:srgbClr val="D24617"/>
                </a:solidFill>
                <a:latin typeface="Arial"/>
                <a:cs typeface="Arial"/>
              </a:rPr>
              <a:t>•</a:t>
            </a:r>
            <a:endParaRPr sz="1800">
              <a:latin typeface="Arial"/>
              <a:cs typeface="Arial"/>
            </a:endParaRPr>
          </a:p>
        </p:txBody>
      </p:sp>
      <p:sp>
        <p:nvSpPr>
          <p:cNvPr id="24" name="object 4">
            <a:extLst>
              <a:ext uri="{FF2B5EF4-FFF2-40B4-BE49-F238E27FC236}">
                <a16:creationId xmlns:a16="http://schemas.microsoft.com/office/drawing/2014/main" id="{58DEA793-5E6D-9664-8C33-F7D1AA99D473}"/>
              </a:ext>
            </a:extLst>
          </p:cNvPr>
          <p:cNvSpPr txBox="1"/>
          <p:nvPr/>
        </p:nvSpPr>
        <p:spPr>
          <a:xfrm>
            <a:off x="1598626" y="5308600"/>
            <a:ext cx="1664154" cy="254000"/>
          </a:xfrm>
          <a:prstGeom prst="rect">
            <a:avLst/>
          </a:prstGeom>
        </p:spPr>
        <p:txBody>
          <a:bodyPr wrap="square" lIns="0" tIns="12065" rIns="0" bIns="0" rtlCol="0">
            <a:noAutofit/>
          </a:bodyPr>
          <a:lstStyle/>
          <a:p>
            <a:pPr marL="12700">
              <a:lnSpc>
                <a:spcPts val="1900"/>
              </a:lnSpc>
            </a:pPr>
            <a:r>
              <a:rPr sz="1800" b="1" spc="0" dirty="0">
                <a:solidFill>
                  <a:srgbClr val="404040"/>
                </a:solidFill>
                <a:latin typeface="Calibri"/>
                <a:cs typeface="Calibri"/>
              </a:rPr>
              <a:t>VARIOUS TOPICS</a:t>
            </a:r>
            <a:endParaRPr sz="1800" dirty="0">
              <a:latin typeface="Calibri"/>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bject 22"/>
          <p:cNvSpPr/>
          <p:nvPr/>
        </p:nvSpPr>
        <p:spPr>
          <a:xfrm>
            <a:off x="0" y="6400800"/>
            <a:ext cx="9144000" cy="457199"/>
          </a:xfrm>
          <a:custGeom>
            <a:avLst/>
            <a:gdLst/>
            <a:ahLst/>
            <a:cxnLst/>
            <a:rect l="l" t="t" r="r" b="b"/>
            <a:pathLst>
              <a:path w="9144000" h="457199">
                <a:moveTo>
                  <a:pt x="9144000" y="457199"/>
                </a:moveTo>
                <a:lnTo>
                  <a:pt x="9144000" y="0"/>
                </a:lnTo>
                <a:lnTo>
                  <a:pt x="0" y="0"/>
                </a:lnTo>
                <a:lnTo>
                  <a:pt x="0" y="457199"/>
                </a:lnTo>
                <a:lnTo>
                  <a:pt x="9144000" y="457199"/>
                </a:lnTo>
                <a:close/>
              </a:path>
            </a:pathLst>
          </a:custGeom>
          <a:solidFill>
            <a:srgbClr val="9B2C1F"/>
          </a:solidFill>
        </p:spPr>
        <p:txBody>
          <a:bodyPr wrap="square" lIns="0" tIns="0" rIns="0" bIns="0" rtlCol="0">
            <a:noAutofit/>
          </a:bodyPr>
          <a:lstStyle/>
          <a:p>
            <a:endParaRPr/>
          </a:p>
        </p:txBody>
      </p:sp>
      <p:sp>
        <p:nvSpPr>
          <p:cNvPr id="23" name="object 23"/>
          <p:cNvSpPr/>
          <p:nvPr/>
        </p:nvSpPr>
        <p:spPr>
          <a:xfrm>
            <a:off x="0" y="6332855"/>
            <a:ext cx="9144000" cy="68579"/>
          </a:xfrm>
          <a:custGeom>
            <a:avLst/>
            <a:gdLst/>
            <a:ahLst/>
            <a:cxnLst/>
            <a:rect l="l" t="t" r="r" b="b"/>
            <a:pathLst>
              <a:path w="9144000" h="68579">
                <a:moveTo>
                  <a:pt x="0" y="68580"/>
                </a:moveTo>
                <a:lnTo>
                  <a:pt x="9144000" y="68580"/>
                </a:lnTo>
                <a:lnTo>
                  <a:pt x="9144000" y="0"/>
                </a:lnTo>
                <a:lnTo>
                  <a:pt x="0" y="0"/>
                </a:lnTo>
                <a:lnTo>
                  <a:pt x="0" y="68580"/>
                </a:lnTo>
                <a:close/>
              </a:path>
            </a:pathLst>
          </a:custGeom>
          <a:solidFill>
            <a:srgbClr val="D24617"/>
          </a:solidFill>
        </p:spPr>
        <p:txBody>
          <a:bodyPr wrap="square" lIns="0" tIns="0" rIns="0" bIns="0" rtlCol="0">
            <a:noAutofit/>
          </a:bodyPr>
          <a:lstStyle/>
          <a:p>
            <a:endParaRPr/>
          </a:p>
        </p:txBody>
      </p:sp>
      <p:sp>
        <p:nvSpPr>
          <p:cNvPr id="24" name="object 24"/>
          <p:cNvSpPr/>
          <p:nvPr/>
        </p:nvSpPr>
        <p:spPr>
          <a:xfrm>
            <a:off x="7607934" y="5321932"/>
            <a:ext cx="1536065" cy="1536065"/>
          </a:xfrm>
          <a:prstGeom prst="rect">
            <a:avLst/>
          </a:prstGeom>
          <a:blipFill>
            <a:blip r:embed="rId2" cstate="print"/>
            <a:stretch>
              <a:fillRect/>
            </a:stretch>
          </a:blipFill>
        </p:spPr>
        <p:txBody>
          <a:bodyPr wrap="square" lIns="0" tIns="0" rIns="0" bIns="0" rtlCol="0">
            <a:noAutofit/>
          </a:bodyPr>
          <a:lstStyle/>
          <a:p>
            <a:endParaRPr/>
          </a:p>
        </p:txBody>
      </p:sp>
      <p:sp>
        <p:nvSpPr>
          <p:cNvPr id="25" name="object 25"/>
          <p:cNvSpPr/>
          <p:nvPr/>
        </p:nvSpPr>
        <p:spPr>
          <a:xfrm>
            <a:off x="7569200" y="5276849"/>
            <a:ext cx="1581784" cy="1581785"/>
          </a:xfrm>
          <a:prstGeom prst="rect">
            <a:avLst/>
          </a:prstGeom>
          <a:blipFill>
            <a:blip r:embed="rId3" cstate="print"/>
            <a:stretch>
              <a:fillRect/>
            </a:stretch>
          </a:blipFill>
        </p:spPr>
        <p:txBody>
          <a:bodyPr wrap="square" lIns="0" tIns="0" rIns="0" bIns="0" rtlCol="0">
            <a:noAutofit/>
          </a:bodyPr>
          <a:lstStyle/>
          <a:p>
            <a:endParaRPr/>
          </a:p>
        </p:txBody>
      </p:sp>
      <p:sp>
        <p:nvSpPr>
          <p:cNvPr id="26" name="object 26"/>
          <p:cNvSpPr/>
          <p:nvPr/>
        </p:nvSpPr>
        <p:spPr>
          <a:xfrm>
            <a:off x="7562215" y="5269230"/>
            <a:ext cx="1581784" cy="1581785"/>
          </a:xfrm>
          <a:prstGeom prst="rect">
            <a:avLst/>
          </a:prstGeom>
          <a:blipFill>
            <a:blip r:embed="rId3" cstate="print"/>
            <a:stretch>
              <a:fillRect/>
            </a:stretch>
          </a:blipFill>
        </p:spPr>
        <p:txBody>
          <a:bodyPr wrap="square" lIns="0" tIns="0" rIns="0" bIns="0" rtlCol="0">
            <a:noAutofit/>
          </a:bodyPr>
          <a:lstStyle/>
          <a:p>
            <a:endParaRPr/>
          </a:p>
        </p:txBody>
      </p:sp>
      <p:sp>
        <p:nvSpPr>
          <p:cNvPr id="21" name="object 21"/>
          <p:cNvSpPr txBox="1"/>
          <p:nvPr/>
        </p:nvSpPr>
        <p:spPr>
          <a:xfrm>
            <a:off x="901700" y="862101"/>
            <a:ext cx="7573563" cy="1251381"/>
          </a:xfrm>
          <a:prstGeom prst="rect">
            <a:avLst/>
          </a:prstGeom>
        </p:spPr>
        <p:txBody>
          <a:bodyPr wrap="square" lIns="0" tIns="31115" rIns="0" bIns="0" rtlCol="0">
            <a:noAutofit/>
          </a:bodyPr>
          <a:lstStyle/>
          <a:p>
            <a:pPr marL="12700" marR="91485">
              <a:lnSpc>
                <a:spcPts val="4900"/>
              </a:lnSpc>
            </a:pPr>
            <a:r>
              <a:rPr sz="4800" spc="-52" dirty="0">
                <a:solidFill>
                  <a:srgbClr val="404040"/>
                </a:solidFill>
                <a:latin typeface="Calibri Light"/>
                <a:cs typeface="Calibri Light"/>
              </a:rPr>
              <a:t>Calendar of Events &amp;</a:t>
            </a:r>
            <a:endParaRPr sz="4800" dirty="0">
              <a:latin typeface="Calibri Light"/>
              <a:cs typeface="Calibri Light"/>
            </a:endParaRPr>
          </a:p>
          <a:p>
            <a:pPr marL="12700">
              <a:lnSpc>
                <a:spcPts val="4850"/>
              </a:lnSpc>
              <a:tabLst>
                <a:tab pos="7467600" algn="l"/>
              </a:tabLst>
            </a:pPr>
            <a:r>
              <a:rPr sz="4800" u="heavy" spc="-44" dirty="0">
                <a:solidFill>
                  <a:srgbClr val="404040"/>
                </a:solidFill>
                <a:latin typeface="Calibri Light"/>
                <a:cs typeface="Calibri Light"/>
              </a:rPr>
              <a:t>Announcements </a:t>
            </a:r>
            <a:r>
              <a:rPr sz="4800" u="heavy" spc="0" dirty="0">
                <a:solidFill>
                  <a:srgbClr val="404040"/>
                </a:solidFill>
                <a:latin typeface="Calibri Light"/>
                <a:cs typeface="Calibri Light"/>
              </a:rPr>
              <a:t>	</a:t>
            </a:r>
            <a:endParaRPr sz="4800" dirty="0">
              <a:latin typeface="Calibri Light"/>
              <a:cs typeface="Calibri Light"/>
            </a:endParaRPr>
          </a:p>
        </p:txBody>
      </p:sp>
      <p:sp>
        <p:nvSpPr>
          <p:cNvPr id="14" name="object 14"/>
          <p:cNvSpPr txBox="1"/>
          <p:nvPr/>
        </p:nvSpPr>
        <p:spPr>
          <a:xfrm>
            <a:off x="1260094" y="2862961"/>
            <a:ext cx="6794229" cy="1098930"/>
          </a:xfrm>
          <a:prstGeom prst="rect">
            <a:avLst/>
          </a:prstGeom>
        </p:spPr>
        <p:txBody>
          <a:bodyPr wrap="square" lIns="0" tIns="12065" rIns="0" bIns="0" rtlCol="0">
            <a:noAutofit/>
          </a:bodyPr>
          <a:lstStyle/>
          <a:p>
            <a:pPr marL="12700">
              <a:lnSpc>
                <a:spcPts val="1841"/>
              </a:lnSpc>
              <a:spcBef>
                <a:spcPts val="69"/>
              </a:spcBef>
            </a:pPr>
            <a:endParaRPr lang="en-US" sz="2000" spc="-5" dirty="0">
              <a:solidFill>
                <a:srgbClr val="404040"/>
              </a:solidFill>
              <a:latin typeface="Calibri"/>
              <a:cs typeface="Calibri"/>
            </a:endParaRPr>
          </a:p>
          <a:p>
            <a:pPr marL="12700">
              <a:lnSpc>
                <a:spcPts val="1841"/>
              </a:lnSpc>
              <a:spcBef>
                <a:spcPts val="69"/>
              </a:spcBef>
            </a:pPr>
            <a:r>
              <a:rPr lang="en-US" sz="2000" spc="-5" dirty="0">
                <a:solidFill>
                  <a:srgbClr val="404040"/>
                </a:solidFill>
                <a:latin typeface="Calibri"/>
                <a:cs typeface="Calibri"/>
              </a:rPr>
              <a:t>Rains ARA Meeting Saturday, Feb 10</a:t>
            </a:r>
            <a:r>
              <a:rPr lang="en-US" sz="2025" spc="-5" baseline="24272" dirty="0">
                <a:solidFill>
                  <a:srgbClr val="404040"/>
                </a:solidFill>
                <a:latin typeface="Calibri"/>
                <a:cs typeface="Calibri"/>
              </a:rPr>
              <a:t>th</a:t>
            </a:r>
            <a:r>
              <a:rPr lang="en-US" sz="2000" spc="-5" dirty="0">
                <a:solidFill>
                  <a:srgbClr val="404040"/>
                </a:solidFill>
                <a:latin typeface="Calibri"/>
                <a:cs typeface="Calibri"/>
              </a:rPr>
              <a:t>, Emory VFD at 9 AM </a:t>
            </a:r>
            <a:endParaRPr lang="en-US" sz="2000" dirty="0">
              <a:latin typeface="Calibri"/>
              <a:cs typeface="Calibri"/>
            </a:endParaRPr>
          </a:p>
          <a:p>
            <a:pPr marL="12700">
              <a:lnSpc>
                <a:spcPts val="2441"/>
              </a:lnSpc>
              <a:spcBef>
                <a:spcPts val="299"/>
              </a:spcBef>
            </a:pPr>
            <a:r>
              <a:rPr sz="2000" dirty="0">
                <a:solidFill>
                  <a:srgbClr val="404040"/>
                </a:solidFill>
                <a:latin typeface="Calibri"/>
                <a:cs typeface="Calibri"/>
              </a:rPr>
              <a:t>Com</a:t>
            </a:r>
            <a:r>
              <a:rPr sz="2000" spc="-4" dirty="0">
                <a:solidFill>
                  <a:srgbClr val="404040"/>
                </a:solidFill>
                <a:latin typeface="Calibri"/>
                <a:cs typeface="Calibri"/>
              </a:rPr>
              <a:t>bi</a:t>
            </a:r>
            <a:r>
              <a:rPr sz="2000" spc="0" dirty="0">
                <a:solidFill>
                  <a:srgbClr val="404040"/>
                </a:solidFill>
                <a:latin typeface="Calibri"/>
                <a:cs typeface="Calibri"/>
              </a:rPr>
              <a:t>n</a:t>
            </a:r>
            <a:r>
              <a:rPr sz="2000" spc="-9" dirty="0">
                <a:solidFill>
                  <a:srgbClr val="404040"/>
                </a:solidFill>
                <a:latin typeface="Calibri"/>
                <a:cs typeface="Calibri"/>
              </a:rPr>
              <a:t>e</a:t>
            </a:r>
            <a:r>
              <a:rPr sz="2000" spc="0" dirty="0">
                <a:solidFill>
                  <a:srgbClr val="404040"/>
                </a:solidFill>
                <a:latin typeface="Calibri"/>
                <a:cs typeface="Calibri"/>
              </a:rPr>
              <a:t>d</a:t>
            </a:r>
            <a:r>
              <a:rPr sz="2000" spc="-14" dirty="0">
                <a:solidFill>
                  <a:srgbClr val="404040"/>
                </a:solidFill>
                <a:latin typeface="Calibri"/>
                <a:cs typeface="Calibri"/>
              </a:rPr>
              <a:t> </a:t>
            </a:r>
            <a:r>
              <a:rPr sz="2000" spc="0" dirty="0">
                <a:solidFill>
                  <a:srgbClr val="404040"/>
                </a:solidFill>
                <a:latin typeface="Calibri"/>
                <a:cs typeface="Calibri"/>
              </a:rPr>
              <a:t>Ra</a:t>
            </a:r>
            <a:r>
              <a:rPr sz="2000" spc="-9" dirty="0">
                <a:solidFill>
                  <a:srgbClr val="404040"/>
                </a:solidFill>
                <a:latin typeface="Calibri"/>
                <a:cs typeface="Calibri"/>
              </a:rPr>
              <a:t>i</a:t>
            </a:r>
            <a:r>
              <a:rPr sz="2000" spc="0" dirty="0">
                <a:solidFill>
                  <a:srgbClr val="404040"/>
                </a:solidFill>
                <a:latin typeface="Calibri"/>
                <a:cs typeface="Calibri"/>
              </a:rPr>
              <a:t>ns</a:t>
            </a:r>
            <a:r>
              <a:rPr sz="2000" spc="4" dirty="0">
                <a:solidFill>
                  <a:srgbClr val="404040"/>
                </a:solidFill>
                <a:latin typeface="Calibri"/>
                <a:cs typeface="Calibri"/>
              </a:rPr>
              <a:t>/</a:t>
            </a:r>
            <a:r>
              <a:rPr sz="2000" spc="0" dirty="0">
                <a:solidFill>
                  <a:srgbClr val="404040"/>
                </a:solidFill>
                <a:latin typeface="Calibri"/>
                <a:cs typeface="Calibri"/>
              </a:rPr>
              <a:t>H</a:t>
            </a:r>
            <a:r>
              <a:rPr sz="2000" spc="4" dirty="0">
                <a:solidFill>
                  <a:srgbClr val="404040"/>
                </a:solidFill>
                <a:latin typeface="Calibri"/>
                <a:cs typeface="Calibri"/>
              </a:rPr>
              <a:t>op</a:t>
            </a:r>
            <a:r>
              <a:rPr sz="2000" spc="0" dirty="0">
                <a:solidFill>
                  <a:srgbClr val="404040"/>
                </a:solidFill>
                <a:latin typeface="Calibri"/>
                <a:cs typeface="Calibri"/>
              </a:rPr>
              <a:t>k</a:t>
            </a:r>
            <a:r>
              <a:rPr sz="2000" spc="-14" dirty="0">
                <a:solidFill>
                  <a:srgbClr val="404040"/>
                </a:solidFill>
                <a:latin typeface="Calibri"/>
                <a:cs typeface="Calibri"/>
              </a:rPr>
              <a:t>i</a:t>
            </a:r>
            <a:r>
              <a:rPr sz="2000" spc="0" dirty="0">
                <a:solidFill>
                  <a:srgbClr val="404040"/>
                </a:solidFill>
                <a:latin typeface="Calibri"/>
                <a:cs typeface="Calibri"/>
              </a:rPr>
              <a:t>ns C</a:t>
            </a:r>
            <a:r>
              <a:rPr sz="2000" spc="-9" dirty="0">
                <a:solidFill>
                  <a:srgbClr val="404040"/>
                </a:solidFill>
                <a:latin typeface="Calibri"/>
                <a:cs typeface="Calibri"/>
              </a:rPr>
              <a:t>o</a:t>
            </a:r>
            <a:r>
              <a:rPr sz="2000" spc="0" dirty="0">
                <a:solidFill>
                  <a:srgbClr val="404040"/>
                </a:solidFill>
                <a:latin typeface="Calibri"/>
                <a:cs typeface="Calibri"/>
              </a:rPr>
              <a:t>u</a:t>
            </a:r>
            <a:r>
              <a:rPr sz="2000" spc="-19" dirty="0">
                <a:solidFill>
                  <a:srgbClr val="404040"/>
                </a:solidFill>
                <a:latin typeface="Calibri"/>
                <a:cs typeface="Calibri"/>
              </a:rPr>
              <a:t>n</a:t>
            </a:r>
            <a:r>
              <a:rPr sz="2000" spc="0" dirty="0">
                <a:solidFill>
                  <a:srgbClr val="404040"/>
                </a:solidFill>
                <a:latin typeface="Calibri"/>
                <a:cs typeface="Calibri"/>
              </a:rPr>
              <a:t>ty</a:t>
            </a:r>
            <a:r>
              <a:rPr sz="2000" spc="-25" dirty="0">
                <a:solidFill>
                  <a:srgbClr val="404040"/>
                </a:solidFill>
                <a:latin typeface="Calibri"/>
                <a:cs typeface="Calibri"/>
              </a:rPr>
              <a:t> </a:t>
            </a:r>
            <a:r>
              <a:rPr sz="2000" spc="0" dirty="0">
                <a:solidFill>
                  <a:srgbClr val="404040"/>
                </a:solidFill>
                <a:latin typeface="Calibri"/>
                <a:cs typeface="Calibri"/>
              </a:rPr>
              <a:t>N</a:t>
            </a:r>
            <a:r>
              <a:rPr sz="2000" spc="-9" dirty="0">
                <a:solidFill>
                  <a:srgbClr val="404040"/>
                </a:solidFill>
                <a:latin typeface="Calibri"/>
                <a:cs typeface="Calibri"/>
              </a:rPr>
              <a:t>e</a:t>
            </a:r>
            <a:r>
              <a:rPr sz="2000" spc="0" dirty="0">
                <a:solidFill>
                  <a:srgbClr val="404040"/>
                </a:solidFill>
                <a:latin typeface="Calibri"/>
                <a:cs typeface="Calibri"/>
              </a:rPr>
              <a:t>t</a:t>
            </a:r>
            <a:r>
              <a:rPr sz="2000" spc="-4" dirty="0">
                <a:solidFill>
                  <a:srgbClr val="404040"/>
                </a:solidFill>
                <a:latin typeface="Calibri"/>
                <a:cs typeface="Calibri"/>
              </a:rPr>
              <a:t> </a:t>
            </a:r>
            <a:r>
              <a:rPr sz="2000" spc="4" dirty="0">
                <a:solidFill>
                  <a:srgbClr val="404040"/>
                </a:solidFill>
                <a:latin typeface="Calibri"/>
                <a:cs typeface="Calibri"/>
              </a:rPr>
              <a:t>M</a:t>
            </a:r>
            <a:r>
              <a:rPr sz="2000" spc="0" dirty="0">
                <a:solidFill>
                  <a:srgbClr val="404040"/>
                </a:solidFill>
                <a:latin typeface="Calibri"/>
                <a:cs typeface="Calibri"/>
              </a:rPr>
              <a:t>o</a:t>
            </a:r>
            <a:r>
              <a:rPr sz="2000" spc="-9" dirty="0">
                <a:solidFill>
                  <a:srgbClr val="404040"/>
                </a:solidFill>
                <a:latin typeface="Calibri"/>
                <a:cs typeface="Calibri"/>
              </a:rPr>
              <a:t>n</a:t>
            </a:r>
            <a:r>
              <a:rPr sz="2000" spc="4" dirty="0">
                <a:solidFill>
                  <a:srgbClr val="404040"/>
                </a:solidFill>
                <a:latin typeface="Calibri"/>
                <a:cs typeface="Calibri"/>
              </a:rPr>
              <a:t>d</a:t>
            </a:r>
            <a:r>
              <a:rPr sz="2000" spc="-34" dirty="0">
                <a:solidFill>
                  <a:srgbClr val="404040"/>
                </a:solidFill>
                <a:latin typeface="Calibri"/>
                <a:cs typeface="Calibri"/>
              </a:rPr>
              <a:t>a</a:t>
            </a:r>
            <a:r>
              <a:rPr sz="2000" spc="-19" dirty="0">
                <a:solidFill>
                  <a:srgbClr val="404040"/>
                </a:solidFill>
                <a:latin typeface="Calibri"/>
                <a:cs typeface="Calibri"/>
              </a:rPr>
              <a:t>y</a:t>
            </a:r>
            <a:r>
              <a:rPr sz="2000" spc="0" dirty="0">
                <a:solidFill>
                  <a:srgbClr val="404040"/>
                </a:solidFill>
                <a:latin typeface="Calibri"/>
                <a:cs typeface="Calibri"/>
              </a:rPr>
              <a:t>s</a:t>
            </a:r>
            <a:r>
              <a:rPr sz="2000" spc="-25" dirty="0">
                <a:solidFill>
                  <a:srgbClr val="404040"/>
                </a:solidFill>
                <a:latin typeface="Calibri"/>
                <a:cs typeface="Calibri"/>
              </a:rPr>
              <a:t> </a:t>
            </a:r>
            <a:r>
              <a:rPr sz="2000" spc="4" dirty="0">
                <a:solidFill>
                  <a:srgbClr val="404040"/>
                </a:solidFill>
                <a:latin typeface="Calibri"/>
                <a:cs typeface="Calibri"/>
              </a:rPr>
              <a:t>7</a:t>
            </a:r>
            <a:r>
              <a:rPr sz="2000" spc="-9" dirty="0">
                <a:solidFill>
                  <a:srgbClr val="404040"/>
                </a:solidFill>
                <a:latin typeface="Calibri"/>
                <a:cs typeface="Calibri"/>
              </a:rPr>
              <a:t>:</a:t>
            </a:r>
            <a:r>
              <a:rPr sz="2000" spc="4" dirty="0">
                <a:solidFill>
                  <a:srgbClr val="404040"/>
                </a:solidFill>
                <a:latin typeface="Calibri"/>
                <a:cs typeface="Calibri"/>
              </a:rPr>
              <a:t>3</a:t>
            </a:r>
            <a:r>
              <a:rPr sz="2000" spc="0" dirty="0">
                <a:solidFill>
                  <a:srgbClr val="404040"/>
                </a:solidFill>
                <a:latin typeface="Calibri"/>
                <a:cs typeface="Calibri"/>
              </a:rPr>
              <a:t>0</a:t>
            </a:r>
            <a:r>
              <a:rPr sz="2000" spc="-14" dirty="0">
                <a:solidFill>
                  <a:srgbClr val="404040"/>
                </a:solidFill>
                <a:latin typeface="Calibri"/>
                <a:cs typeface="Calibri"/>
              </a:rPr>
              <a:t> P</a:t>
            </a:r>
            <a:r>
              <a:rPr sz="2000" spc="0" dirty="0">
                <a:solidFill>
                  <a:srgbClr val="404040"/>
                </a:solidFill>
                <a:latin typeface="Calibri"/>
                <a:cs typeface="Calibri"/>
              </a:rPr>
              <a:t>M</a:t>
            </a:r>
            <a:r>
              <a:rPr sz="2000" spc="-4" dirty="0">
                <a:solidFill>
                  <a:srgbClr val="404040"/>
                </a:solidFill>
                <a:latin typeface="Calibri"/>
                <a:cs typeface="Calibri"/>
              </a:rPr>
              <a:t> </a:t>
            </a:r>
            <a:r>
              <a:rPr sz="2000" spc="4" dirty="0">
                <a:solidFill>
                  <a:srgbClr val="404040"/>
                </a:solidFill>
                <a:latin typeface="Calibri"/>
                <a:cs typeface="Calibri"/>
              </a:rPr>
              <a:t>146</a:t>
            </a:r>
            <a:r>
              <a:rPr sz="2000" spc="0" dirty="0">
                <a:solidFill>
                  <a:srgbClr val="404040"/>
                </a:solidFill>
                <a:latin typeface="Calibri"/>
                <a:cs typeface="Calibri"/>
              </a:rPr>
              <a:t>.</a:t>
            </a:r>
            <a:r>
              <a:rPr sz="2000" spc="4" dirty="0">
                <a:solidFill>
                  <a:srgbClr val="404040"/>
                </a:solidFill>
                <a:latin typeface="Calibri"/>
                <a:cs typeface="Calibri"/>
              </a:rPr>
              <a:t>9</a:t>
            </a:r>
            <a:r>
              <a:rPr sz="2000" spc="-19" dirty="0">
                <a:solidFill>
                  <a:srgbClr val="404040"/>
                </a:solidFill>
                <a:latin typeface="Calibri"/>
                <a:cs typeface="Calibri"/>
              </a:rPr>
              <a:t>2</a:t>
            </a:r>
            <a:r>
              <a:rPr sz="2000" spc="39" dirty="0">
                <a:solidFill>
                  <a:srgbClr val="404040"/>
                </a:solidFill>
                <a:latin typeface="Calibri"/>
                <a:cs typeface="Calibri"/>
              </a:rPr>
              <a:t>(</a:t>
            </a:r>
            <a:r>
              <a:rPr sz="2000" spc="0" dirty="0">
                <a:solidFill>
                  <a:srgbClr val="404040"/>
                </a:solidFill>
                <a:latin typeface="Calibri"/>
                <a:cs typeface="Calibri"/>
              </a:rPr>
              <a:t>-) </a:t>
            </a:r>
            <a:endParaRPr sz="2000" dirty="0">
              <a:latin typeface="Calibri"/>
              <a:cs typeface="Calibri"/>
            </a:endParaRPr>
          </a:p>
          <a:p>
            <a:pPr marL="12700">
              <a:lnSpc>
                <a:spcPts val="2441"/>
              </a:lnSpc>
            </a:pPr>
            <a:r>
              <a:rPr sz="2000" spc="-1">
                <a:solidFill>
                  <a:srgbClr val="404040"/>
                </a:solidFill>
                <a:latin typeface="Calibri"/>
                <a:cs typeface="Calibri"/>
              </a:rPr>
              <a:t>(88.5</a:t>
            </a:r>
            <a:r>
              <a:rPr lang="en-US" sz="2000" spc="-1">
                <a:solidFill>
                  <a:srgbClr val="404040"/>
                </a:solidFill>
                <a:latin typeface="Calibri"/>
                <a:cs typeface="Calibri"/>
              </a:rPr>
              <a:t>Hz</a:t>
            </a:r>
            <a:r>
              <a:rPr sz="2000" spc="-1">
                <a:solidFill>
                  <a:srgbClr val="404040"/>
                </a:solidFill>
                <a:latin typeface="Calibri"/>
                <a:cs typeface="Calibri"/>
              </a:rPr>
              <a:t>) </a:t>
            </a:r>
            <a:r>
              <a:rPr sz="2000" spc="-1" dirty="0">
                <a:solidFill>
                  <a:srgbClr val="404040"/>
                </a:solidFill>
                <a:latin typeface="Calibri"/>
                <a:cs typeface="Calibri"/>
              </a:rPr>
              <a:t>10 Meter Net 28.430 Mondays 8:00 PM</a:t>
            </a:r>
            <a:endParaRPr sz="2000" dirty="0">
              <a:latin typeface="Calibri"/>
              <a:cs typeface="Calibri"/>
            </a:endParaRPr>
          </a:p>
        </p:txBody>
      </p:sp>
      <p:sp>
        <p:nvSpPr>
          <p:cNvPr id="13" name="object 13"/>
          <p:cNvSpPr txBox="1"/>
          <p:nvPr/>
        </p:nvSpPr>
        <p:spPr>
          <a:xfrm>
            <a:off x="972108" y="3048000"/>
            <a:ext cx="152653" cy="279907"/>
          </a:xfrm>
          <a:prstGeom prst="rect">
            <a:avLst/>
          </a:prstGeom>
        </p:spPr>
        <p:txBody>
          <a:bodyPr wrap="square" lIns="0" tIns="13652" rIns="0" bIns="0" rtlCol="0">
            <a:noAutofit/>
          </a:bodyPr>
          <a:lstStyle/>
          <a:p>
            <a:pPr marL="12700">
              <a:lnSpc>
                <a:spcPts val="2150"/>
              </a:lnSpc>
            </a:pPr>
            <a:r>
              <a:rPr sz="2000" dirty="0">
                <a:solidFill>
                  <a:srgbClr val="D24617"/>
                </a:solidFill>
                <a:latin typeface="Arial"/>
                <a:cs typeface="Arial"/>
              </a:rPr>
              <a:t>•</a:t>
            </a:r>
            <a:endParaRPr sz="2000" dirty="0">
              <a:latin typeface="Arial"/>
              <a:cs typeface="Arial"/>
            </a:endParaRPr>
          </a:p>
        </p:txBody>
      </p:sp>
      <p:sp>
        <p:nvSpPr>
          <p:cNvPr id="12" name="object 12"/>
          <p:cNvSpPr txBox="1"/>
          <p:nvPr/>
        </p:nvSpPr>
        <p:spPr>
          <a:xfrm>
            <a:off x="972108" y="4110117"/>
            <a:ext cx="152653" cy="279907"/>
          </a:xfrm>
          <a:prstGeom prst="rect">
            <a:avLst/>
          </a:prstGeom>
        </p:spPr>
        <p:txBody>
          <a:bodyPr wrap="square" lIns="0" tIns="13652" rIns="0" bIns="0" rtlCol="0">
            <a:noAutofit/>
          </a:bodyPr>
          <a:lstStyle/>
          <a:p>
            <a:pPr marL="12700">
              <a:lnSpc>
                <a:spcPts val="2150"/>
              </a:lnSpc>
            </a:pPr>
            <a:r>
              <a:rPr sz="2000" dirty="0">
                <a:solidFill>
                  <a:srgbClr val="D24617"/>
                </a:solidFill>
                <a:latin typeface="Arial"/>
                <a:cs typeface="Arial"/>
              </a:rPr>
              <a:t>•</a:t>
            </a:r>
            <a:endParaRPr sz="2000">
              <a:latin typeface="Arial"/>
              <a:cs typeface="Arial"/>
            </a:endParaRPr>
          </a:p>
        </p:txBody>
      </p:sp>
      <p:sp>
        <p:nvSpPr>
          <p:cNvPr id="11" name="object 11"/>
          <p:cNvSpPr txBox="1"/>
          <p:nvPr/>
        </p:nvSpPr>
        <p:spPr>
          <a:xfrm>
            <a:off x="2391526" y="4110990"/>
            <a:ext cx="472593" cy="294385"/>
          </a:xfrm>
          <a:prstGeom prst="rect">
            <a:avLst/>
          </a:prstGeom>
        </p:spPr>
        <p:txBody>
          <a:bodyPr wrap="square" lIns="0" tIns="14065" rIns="0" bIns="0" rtlCol="0">
            <a:noAutofit/>
          </a:bodyPr>
          <a:lstStyle/>
          <a:p>
            <a:pPr marL="12700">
              <a:lnSpc>
                <a:spcPts val="2215"/>
              </a:lnSpc>
            </a:pPr>
            <a:r>
              <a:rPr sz="2000" dirty="0">
                <a:solidFill>
                  <a:srgbClr val="404040"/>
                </a:solidFill>
                <a:latin typeface="Calibri"/>
                <a:cs typeface="Calibri"/>
              </a:rPr>
              <a:t>1</a:t>
            </a:r>
            <a:r>
              <a:rPr lang="en-US" sz="2000" dirty="0">
                <a:solidFill>
                  <a:srgbClr val="404040"/>
                </a:solidFill>
                <a:latin typeface="Calibri"/>
                <a:cs typeface="Calibri"/>
              </a:rPr>
              <a:t>5</a:t>
            </a:r>
            <a:r>
              <a:rPr sz="2025" baseline="26295" dirty="0">
                <a:solidFill>
                  <a:srgbClr val="404040"/>
                </a:solidFill>
                <a:latin typeface="Calibri"/>
                <a:cs typeface="Calibri"/>
              </a:rPr>
              <a:t>th</a:t>
            </a:r>
            <a:endParaRPr sz="1350" dirty="0">
              <a:latin typeface="Calibri"/>
              <a:cs typeface="Calibri"/>
            </a:endParaRPr>
          </a:p>
        </p:txBody>
      </p:sp>
      <p:sp>
        <p:nvSpPr>
          <p:cNvPr id="10" name="object 10"/>
          <p:cNvSpPr txBox="1"/>
          <p:nvPr/>
        </p:nvSpPr>
        <p:spPr>
          <a:xfrm>
            <a:off x="1260094" y="4125468"/>
            <a:ext cx="1137590" cy="279907"/>
          </a:xfrm>
          <a:prstGeom prst="rect">
            <a:avLst/>
          </a:prstGeom>
        </p:spPr>
        <p:txBody>
          <a:bodyPr wrap="square" lIns="0" tIns="13366" rIns="0" bIns="0" rtlCol="0">
            <a:noAutofit/>
          </a:bodyPr>
          <a:lstStyle/>
          <a:p>
            <a:pPr marL="12700">
              <a:lnSpc>
                <a:spcPts val="2105"/>
              </a:lnSpc>
            </a:pPr>
            <a:r>
              <a:rPr sz="2000" spc="-12" dirty="0">
                <a:solidFill>
                  <a:srgbClr val="404040"/>
                </a:solidFill>
                <a:latin typeface="Calibri"/>
                <a:cs typeface="Calibri"/>
              </a:rPr>
              <a:t>SVARA </a:t>
            </a:r>
            <a:r>
              <a:rPr lang="en-US" sz="2000" spc="-12" dirty="0">
                <a:solidFill>
                  <a:srgbClr val="404040"/>
                </a:solidFill>
                <a:latin typeface="Calibri"/>
                <a:cs typeface="Calibri"/>
              </a:rPr>
              <a:t>Feb</a:t>
            </a:r>
            <a:endParaRPr sz="2000" dirty="0">
              <a:latin typeface="Calibri"/>
              <a:cs typeface="Calibri"/>
            </a:endParaRPr>
          </a:p>
        </p:txBody>
      </p:sp>
      <p:sp>
        <p:nvSpPr>
          <p:cNvPr id="9" name="object 9"/>
          <p:cNvSpPr txBox="1"/>
          <p:nvPr/>
        </p:nvSpPr>
        <p:spPr>
          <a:xfrm>
            <a:off x="2855722" y="4125469"/>
            <a:ext cx="4916678" cy="275589"/>
          </a:xfrm>
          <a:prstGeom prst="rect">
            <a:avLst/>
          </a:prstGeom>
        </p:spPr>
        <p:txBody>
          <a:bodyPr wrap="square" lIns="0" tIns="13366" rIns="0" bIns="0" rtlCol="0">
            <a:noAutofit/>
          </a:bodyPr>
          <a:lstStyle/>
          <a:p>
            <a:pPr marL="12700">
              <a:lnSpc>
                <a:spcPts val="2105"/>
              </a:lnSpc>
            </a:pPr>
            <a:r>
              <a:rPr sz="2000" spc="-4" dirty="0">
                <a:solidFill>
                  <a:srgbClr val="404040"/>
                </a:solidFill>
                <a:latin typeface="Calibri"/>
                <a:cs typeface="Calibri"/>
              </a:rPr>
              <a:t>at 7 PM Hunt Regional</a:t>
            </a:r>
            <a:r>
              <a:rPr lang="en-US" sz="2000" spc="-4" dirty="0">
                <a:solidFill>
                  <a:srgbClr val="404040"/>
                </a:solidFill>
                <a:latin typeface="Calibri"/>
                <a:cs typeface="Calibri"/>
              </a:rPr>
              <a:t> </a:t>
            </a:r>
            <a:r>
              <a:rPr lang="en-US" sz="2000" spc="-5" dirty="0">
                <a:solidFill>
                  <a:srgbClr val="404040"/>
                </a:solidFill>
                <a:latin typeface="Calibri"/>
                <a:cs typeface="Calibri"/>
              </a:rPr>
              <a:t>Hospital, Greenville</a:t>
            </a:r>
            <a:endParaRPr sz="2000" dirty="0">
              <a:latin typeface="Calibri"/>
              <a:cs typeface="Calibri"/>
            </a:endParaRPr>
          </a:p>
        </p:txBody>
      </p:sp>
      <p:sp>
        <p:nvSpPr>
          <p:cNvPr id="8" name="object 8"/>
          <p:cNvSpPr txBox="1"/>
          <p:nvPr/>
        </p:nvSpPr>
        <p:spPr>
          <a:xfrm>
            <a:off x="1260094" y="4417893"/>
            <a:ext cx="5077424" cy="279907"/>
          </a:xfrm>
          <a:prstGeom prst="rect">
            <a:avLst/>
          </a:prstGeom>
        </p:spPr>
        <p:txBody>
          <a:bodyPr wrap="square" lIns="0" tIns="13366" rIns="0" bIns="0" rtlCol="0">
            <a:noAutofit/>
          </a:bodyPr>
          <a:lstStyle/>
          <a:p>
            <a:pPr marL="12700">
              <a:lnSpc>
                <a:spcPts val="2105"/>
              </a:lnSpc>
            </a:pPr>
            <a:r>
              <a:rPr sz="2000" spc="-5" dirty="0">
                <a:solidFill>
                  <a:srgbClr val="404040"/>
                </a:solidFill>
                <a:latin typeface="Calibri"/>
                <a:cs typeface="Calibri"/>
              </a:rPr>
              <a:t>2nd floor conference room</a:t>
            </a:r>
            <a:endParaRPr sz="2000" dirty="0">
              <a:latin typeface="Calibri"/>
              <a:cs typeface="Calibri"/>
            </a:endParaRPr>
          </a:p>
        </p:txBody>
      </p:sp>
      <p:sp>
        <p:nvSpPr>
          <p:cNvPr id="7" name="object 7"/>
          <p:cNvSpPr txBox="1"/>
          <p:nvPr/>
        </p:nvSpPr>
        <p:spPr>
          <a:xfrm>
            <a:off x="972108" y="4828302"/>
            <a:ext cx="152653" cy="279907"/>
          </a:xfrm>
          <a:prstGeom prst="rect">
            <a:avLst/>
          </a:prstGeom>
        </p:spPr>
        <p:txBody>
          <a:bodyPr wrap="square" lIns="0" tIns="13652" rIns="0" bIns="0" rtlCol="0">
            <a:noAutofit/>
          </a:bodyPr>
          <a:lstStyle/>
          <a:p>
            <a:pPr marL="12700">
              <a:lnSpc>
                <a:spcPts val="2150"/>
              </a:lnSpc>
            </a:pPr>
            <a:r>
              <a:rPr sz="2000" dirty="0">
                <a:solidFill>
                  <a:srgbClr val="D24617"/>
                </a:solidFill>
                <a:latin typeface="Arial"/>
                <a:cs typeface="Arial"/>
              </a:rPr>
              <a:t>•</a:t>
            </a:r>
            <a:endParaRPr sz="2000">
              <a:latin typeface="Arial"/>
              <a:cs typeface="Arial"/>
            </a:endParaRPr>
          </a:p>
        </p:txBody>
      </p:sp>
      <p:sp>
        <p:nvSpPr>
          <p:cNvPr id="6" name="object 6"/>
          <p:cNvSpPr txBox="1"/>
          <p:nvPr/>
        </p:nvSpPr>
        <p:spPr>
          <a:xfrm>
            <a:off x="3957977" y="4834207"/>
            <a:ext cx="473409" cy="294385"/>
          </a:xfrm>
          <a:prstGeom prst="rect">
            <a:avLst/>
          </a:prstGeom>
        </p:spPr>
        <p:txBody>
          <a:bodyPr wrap="square" lIns="0" tIns="14065" rIns="0" bIns="0" rtlCol="0">
            <a:noAutofit/>
          </a:bodyPr>
          <a:lstStyle/>
          <a:p>
            <a:pPr marL="12700">
              <a:lnSpc>
                <a:spcPts val="2215"/>
              </a:lnSpc>
            </a:pPr>
            <a:r>
              <a:rPr sz="2000" spc="2" dirty="0">
                <a:solidFill>
                  <a:srgbClr val="404040"/>
                </a:solidFill>
                <a:latin typeface="Calibri"/>
                <a:cs typeface="Calibri"/>
              </a:rPr>
              <a:t>1</a:t>
            </a:r>
            <a:r>
              <a:rPr lang="en-US" sz="2000" spc="2" dirty="0">
                <a:solidFill>
                  <a:srgbClr val="404040"/>
                </a:solidFill>
                <a:latin typeface="Calibri"/>
                <a:cs typeface="Calibri"/>
              </a:rPr>
              <a:t>5</a:t>
            </a:r>
            <a:r>
              <a:rPr sz="2025" spc="2" baseline="26295" dirty="0">
                <a:solidFill>
                  <a:srgbClr val="404040"/>
                </a:solidFill>
                <a:latin typeface="Calibri"/>
                <a:cs typeface="Calibri"/>
              </a:rPr>
              <a:t>th</a:t>
            </a:r>
            <a:endParaRPr sz="1350" dirty="0">
              <a:latin typeface="Calibri"/>
              <a:cs typeface="Calibri"/>
            </a:endParaRPr>
          </a:p>
        </p:txBody>
      </p:sp>
      <p:sp>
        <p:nvSpPr>
          <p:cNvPr id="5" name="object 5"/>
          <p:cNvSpPr txBox="1"/>
          <p:nvPr/>
        </p:nvSpPr>
        <p:spPr>
          <a:xfrm>
            <a:off x="1260094" y="4843653"/>
            <a:ext cx="2705020" cy="279907"/>
          </a:xfrm>
          <a:prstGeom prst="rect">
            <a:avLst/>
          </a:prstGeom>
        </p:spPr>
        <p:txBody>
          <a:bodyPr wrap="square" lIns="0" tIns="13366" rIns="0" bIns="0" rtlCol="0">
            <a:noAutofit/>
          </a:bodyPr>
          <a:lstStyle/>
          <a:p>
            <a:pPr marL="12700">
              <a:lnSpc>
                <a:spcPts val="2105"/>
              </a:lnSpc>
            </a:pPr>
            <a:r>
              <a:rPr sz="2000" spc="0" dirty="0">
                <a:solidFill>
                  <a:srgbClr val="404040"/>
                </a:solidFill>
                <a:latin typeface="Calibri"/>
                <a:cs typeface="Calibri"/>
              </a:rPr>
              <a:t>Hopkins AR</a:t>
            </a:r>
            <a:r>
              <a:rPr lang="en-US" sz="2000" spc="0" dirty="0">
                <a:solidFill>
                  <a:srgbClr val="404040"/>
                </a:solidFill>
                <a:latin typeface="Calibri"/>
                <a:cs typeface="Calibri"/>
              </a:rPr>
              <a:t>C</a:t>
            </a:r>
            <a:r>
              <a:rPr sz="2000" spc="0" dirty="0">
                <a:solidFill>
                  <a:srgbClr val="404040"/>
                </a:solidFill>
                <a:latin typeface="Calibri"/>
                <a:cs typeface="Calibri"/>
              </a:rPr>
              <a:t> Meeting </a:t>
            </a:r>
            <a:r>
              <a:rPr lang="en-US" sz="2000" spc="0" dirty="0">
                <a:solidFill>
                  <a:srgbClr val="404040"/>
                </a:solidFill>
                <a:latin typeface="Calibri"/>
                <a:cs typeface="Calibri"/>
              </a:rPr>
              <a:t>Feb</a:t>
            </a:r>
            <a:endParaRPr sz="2000" dirty="0">
              <a:latin typeface="Calibri"/>
              <a:cs typeface="Calibri"/>
            </a:endParaRPr>
          </a:p>
        </p:txBody>
      </p:sp>
      <p:sp>
        <p:nvSpPr>
          <p:cNvPr id="4" name="object 4"/>
          <p:cNvSpPr txBox="1"/>
          <p:nvPr/>
        </p:nvSpPr>
        <p:spPr>
          <a:xfrm>
            <a:off x="4422775" y="4843653"/>
            <a:ext cx="2876819" cy="279907"/>
          </a:xfrm>
          <a:prstGeom prst="rect">
            <a:avLst/>
          </a:prstGeom>
        </p:spPr>
        <p:txBody>
          <a:bodyPr wrap="square" lIns="0" tIns="13366" rIns="0" bIns="0" rtlCol="0">
            <a:noAutofit/>
          </a:bodyPr>
          <a:lstStyle/>
          <a:p>
            <a:pPr marL="12700">
              <a:lnSpc>
                <a:spcPts val="2105"/>
              </a:lnSpc>
            </a:pPr>
            <a:r>
              <a:rPr sz="2000" spc="-5" dirty="0">
                <a:solidFill>
                  <a:srgbClr val="404040"/>
                </a:solidFill>
                <a:latin typeface="Calibri"/>
                <a:cs typeface="Calibri"/>
              </a:rPr>
              <a:t>at 7 PM, First Church of the</a:t>
            </a:r>
            <a:endParaRPr sz="2000">
              <a:latin typeface="Calibri"/>
              <a:cs typeface="Calibri"/>
            </a:endParaRPr>
          </a:p>
        </p:txBody>
      </p:sp>
      <p:sp>
        <p:nvSpPr>
          <p:cNvPr id="3" name="object 3"/>
          <p:cNvSpPr txBox="1"/>
          <p:nvPr/>
        </p:nvSpPr>
        <p:spPr>
          <a:xfrm>
            <a:off x="1260094" y="5119497"/>
            <a:ext cx="2764966" cy="279907"/>
          </a:xfrm>
          <a:prstGeom prst="rect">
            <a:avLst/>
          </a:prstGeom>
        </p:spPr>
        <p:txBody>
          <a:bodyPr wrap="square" lIns="0" tIns="13366" rIns="0" bIns="0" rtlCol="0">
            <a:noAutofit/>
          </a:bodyPr>
          <a:lstStyle/>
          <a:p>
            <a:pPr marL="12700">
              <a:lnSpc>
                <a:spcPts val="2105"/>
              </a:lnSpc>
            </a:pPr>
            <a:r>
              <a:rPr sz="2000" spc="-3" dirty="0">
                <a:solidFill>
                  <a:srgbClr val="404040"/>
                </a:solidFill>
                <a:latin typeface="Calibri"/>
                <a:cs typeface="Calibri"/>
              </a:rPr>
              <a:t>Nazarene, Sulphur Springs</a:t>
            </a:r>
            <a:endParaRPr sz="2000">
              <a:latin typeface="Calibri"/>
              <a:cs typeface="Calibri"/>
            </a:endParaRPr>
          </a:p>
        </p:txBody>
      </p:sp>
      <p:sp>
        <p:nvSpPr>
          <p:cNvPr id="2" name="object 2"/>
          <p:cNvSpPr txBox="1"/>
          <p:nvPr/>
        </p:nvSpPr>
        <p:spPr>
          <a:xfrm>
            <a:off x="4861836" y="1808607"/>
            <a:ext cx="3509241" cy="152400"/>
          </a:xfrm>
          <a:prstGeom prst="rect">
            <a:avLst/>
          </a:prstGeom>
        </p:spPr>
        <p:txBody>
          <a:bodyPr wrap="square" lIns="0" tIns="0" rIns="0" bIns="0" rtlCol="0">
            <a:noAutofit/>
          </a:bodyPr>
          <a:lstStyle/>
          <a:p>
            <a:pPr marL="25400">
              <a:lnSpc>
                <a:spcPts val="1000"/>
              </a:lnSpc>
            </a:pPr>
            <a:endParaRPr sz="1000"/>
          </a:p>
        </p:txBody>
      </p:sp>
      <p:sp>
        <p:nvSpPr>
          <p:cNvPr id="27" name="object 5">
            <a:extLst>
              <a:ext uri="{FF2B5EF4-FFF2-40B4-BE49-F238E27FC236}">
                <a16:creationId xmlns:a16="http://schemas.microsoft.com/office/drawing/2014/main" id="{2BD0B5CA-2FB3-C086-B896-D67BE915AD4E}"/>
              </a:ext>
            </a:extLst>
          </p:cNvPr>
          <p:cNvSpPr txBox="1"/>
          <p:nvPr/>
        </p:nvSpPr>
        <p:spPr>
          <a:xfrm>
            <a:off x="972108" y="5447174"/>
            <a:ext cx="152653" cy="279908"/>
          </a:xfrm>
          <a:prstGeom prst="rect">
            <a:avLst/>
          </a:prstGeom>
        </p:spPr>
        <p:txBody>
          <a:bodyPr wrap="square" lIns="0" tIns="13652" rIns="0" bIns="0" rtlCol="0">
            <a:noAutofit/>
          </a:bodyPr>
          <a:lstStyle/>
          <a:p>
            <a:pPr marL="12700">
              <a:lnSpc>
                <a:spcPts val="2150"/>
              </a:lnSpc>
            </a:pPr>
            <a:r>
              <a:rPr sz="2000" dirty="0">
                <a:solidFill>
                  <a:srgbClr val="D24617"/>
                </a:solidFill>
                <a:latin typeface="Arial"/>
                <a:cs typeface="Arial"/>
              </a:rPr>
              <a:t>•</a:t>
            </a:r>
            <a:endParaRPr sz="2000">
              <a:latin typeface="Arial"/>
              <a:cs typeface="Arial"/>
            </a:endParaRPr>
          </a:p>
        </p:txBody>
      </p:sp>
      <p:sp>
        <p:nvSpPr>
          <p:cNvPr id="29" name="object 3">
            <a:extLst>
              <a:ext uri="{FF2B5EF4-FFF2-40B4-BE49-F238E27FC236}">
                <a16:creationId xmlns:a16="http://schemas.microsoft.com/office/drawing/2014/main" id="{369FF7B0-3C4E-7783-20C7-2C1E24E59260}"/>
              </a:ext>
            </a:extLst>
          </p:cNvPr>
          <p:cNvSpPr txBox="1"/>
          <p:nvPr/>
        </p:nvSpPr>
        <p:spPr>
          <a:xfrm>
            <a:off x="1260094" y="5462525"/>
            <a:ext cx="6295136" cy="557275"/>
          </a:xfrm>
          <a:prstGeom prst="rect">
            <a:avLst/>
          </a:prstGeom>
        </p:spPr>
        <p:txBody>
          <a:bodyPr wrap="square" lIns="0" tIns="13366" rIns="0" bIns="0" rtlCol="0">
            <a:noAutofit/>
          </a:bodyPr>
          <a:lstStyle/>
          <a:p>
            <a:pPr marL="12700">
              <a:lnSpc>
                <a:spcPts val="2105"/>
              </a:lnSpc>
            </a:pPr>
            <a:r>
              <a:rPr sz="2000" spc="-4" dirty="0">
                <a:solidFill>
                  <a:srgbClr val="404040"/>
                </a:solidFill>
                <a:latin typeface="Calibri"/>
                <a:cs typeface="Calibri"/>
              </a:rPr>
              <a:t>Next Majors Field ARC  Meeting </a:t>
            </a:r>
            <a:r>
              <a:rPr lang="en-US" sz="2000" spc="-4" dirty="0">
                <a:solidFill>
                  <a:srgbClr val="404040"/>
                </a:solidFill>
                <a:latin typeface="Calibri"/>
                <a:cs typeface="Calibri"/>
              </a:rPr>
              <a:t>Mar 14</a:t>
            </a:r>
            <a:r>
              <a:rPr lang="en-US" sz="2000" spc="-4" baseline="30000" dirty="0">
                <a:solidFill>
                  <a:srgbClr val="404040"/>
                </a:solidFill>
                <a:latin typeface="Calibri"/>
                <a:cs typeface="Calibri"/>
              </a:rPr>
              <a:t>th</a:t>
            </a:r>
            <a:r>
              <a:rPr lang="en-US" sz="2000" spc="-4" dirty="0">
                <a:solidFill>
                  <a:srgbClr val="404040"/>
                </a:solidFill>
                <a:latin typeface="Calibri"/>
                <a:cs typeface="Calibri"/>
              </a:rPr>
              <a:t> at </a:t>
            </a:r>
            <a:r>
              <a:rPr sz="2000" spc="-2" dirty="0">
                <a:solidFill>
                  <a:srgbClr val="404040"/>
                </a:solidFill>
                <a:latin typeface="Calibri"/>
                <a:cs typeface="Calibri"/>
              </a:rPr>
              <a:t>11:45</a:t>
            </a:r>
            <a:r>
              <a:rPr lang="en-US" sz="2000" spc="-2" dirty="0">
                <a:solidFill>
                  <a:srgbClr val="404040"/>
                </a:solidFill>
                <a:latin typeface="Calibri"/>
                <a:cs typeface="Calibri"/>
              </a:rPr>
              <a:t> AM</a:t>
            </a:r>
            <a:r>
              <a:rPr sz="2000" spc="-2" dirty="0">
                <a:solidFill>
                  <a:srgbClr val="404040"/>
                </a:solidFill>
                <a:latin typeface="Calibri"/>
                <a:cs typeface="Calibri"/>
              </a:rPr>
              <a:t> </a:t>
            </a:r>
            <a:r>
              <a:rPr lang="en-US" sz="2000" spc="-2" dirty="0">
                <a:solidFill>
                  <a:srgbClr val="404040"/>
                </a:solidFill>
                <a:latin typeface="Calibri"/>
                <a:cs typeface="Calibri"/>
              </a:rPr>
              <a:t>on</a:t>
            </a:r>
            <a:r>
              <a:rPr sz="2000" spc="-2" dirty="0">
                <a:solidFill>
                  <a:srgbClr val="404040"/>
                </a:solidFill>
                <a:latin typeface="Calibri"/>
                <a:cs typeface="Calibri"/>
              </a:rPr>
              <a:t> Zoom</a:t>
            </a:r>
            <a:r>
              <a:rPr lang="en-US" sz="2000" spc="-2" dirty="0">
                <a:solidFill>
                  <a:srgbClr val="404040"/>
                </a:solidFill>
                <a:latin typeface="Calibri"/>
                <a:cs typeface="Calibri"/>
              </a:rPr>
              <a:t>, Weekly net Tues 11:45 AM 147.16(+)(100Hz)</a:t>
            </a:r>
            <a:endParaRPr sz="2000" dirty="0">
              <a:latin typeface="Calibri"/>
              <a:cs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13"/>
          <p:cNvSpPr/>
          <p:nvPr/>
        </p:nvSpPr>
        <p:spPr>
          <a:xfrm>
            <a:off x="0" y="6393814"/>
            <a:ext cx="9144000" cy="457200"/>
          </a:xfrm>
          <a:custGeom>
            <a:avLst/>
            <a:gdLst/>
            <a:ahLst/>
            <a:cxnLst/>
            <a:rect l="l" t="t" r="r" b="b"/>
            <a:pathLst>
              <a:path w="9144000" h="457199">
                <a:moveTo>
                  <a:pt x="0" y="457200"/>
                </a:moveTo>
                <a:lnTo>
                  <a:pt x="9144000" y="457200"/>
                </a:lnTo>
                <a:lnTo>
                  <a:pt x="9144000" y="0"/>
                </a:lnTo>
                <a:lnTo>
                  <a:pt x="0" y="0"/>
                </a:lnTo>
                <a:lnTo>
                  <a:pt x="0" y="457200"/>
                </a:lnTo>
                <a:close/>
              </a:path>
            </a:pathLst>
          </a:custGeom>
          <a:solidFill>
            <a:srgbClr val="9B2C1F"/>
          </a:solidFill>
        </p:spPr>
        <p:txBody>
          <a:bodyPr wrap="square" lIns="0" tIns="0" rIns="0" bIns="0" rtlCol="0">
            <a:noAutofit/>
          </a:bodyPr>
          <a:lstStyle/>
          <a:p>
            <a:endParaRPr/>
          </a:p>
        </p:txBody>
      </p:sp>
      <p:sp>
        <p:nvSpPr>
          <p:cNvPr id="14" name="object 14"/>
          <p:cNvSpPr/>
          <p:nvPr/>
        </p:nvSpPr>
        <p:spPr>
          <a:xfrm>
            <a:off x="0" y="6325870"/>
            <a:ext cx="9144000" cy="68579"/>
          </a:xfrm>
          <a:custGeom>
            <a:avLst/>
            <a:gdLst/>
            <a:ahLst/>
            <a:cxnLst/>
            <a:rect l="l" t="t" r="r" b="b"/>
            <a:pathLst>
              <a:path w="9144000" h="68579">
                <a:moveTo>
                  <a:pt x="0" y="68579"/>
                </a:moveTo>
                <a:lnTo>
                  <a:pt x="9144000" y="68579"/>
                </a:lnTo>
                <a:lnTo>
                  <a:pt x="9144000" y="0"/>
                </a:lnTo>
                <a:lnTo>
                  <a:pt x="0" y="0"/>
                </a:lnTo>
                <a:lnTo>
                  <a:pt x="0" y="68579"/>
                </a:lnTo>
                <a:close/>
              </a:path>
            </a:pathLst>
          </a:custGeom>
          <a:solidFill>
            <a:srgbClr val="D24617"/>
          </a:solidFill>
        </p:spPr>
        <p:txBody>
          <a:bodyPr wrap="square" lIns="0" tIns="0" rIns="0" bIns="0" rtlCol="0">
            <a:noAutofit/>
          </a:bodyPr>
          <a:lstStyle/>
          <a:p>
            <a:endParaRPr/>
          </a:p>
        </p:txBody>
      </p:sp>
      <p:sp>
        <p:nvSpPr>
          <p:cNvPr id="15" name="object 15"/>
          <p:cNvSpPr/>
          <p:nvPr/>
        </p:nvSpPr>
        <p:spPr>
          <a:xfrm>
            <a:off x="7607934" y="5314948"/>
            <a:ext cx="1536065" cy="1536065"/>
          </a:xfrm>
          <a:prstGeom prst="rect">
            <a:avLst/>
          </a:prstGeom>
          <a:blipFill>
            <a:blip r:embed="rId2" cstate="print"/>
            <a:stretch>
              <a:fillRect/>
            </a:stretch>
          </a:blipFill>
        </p:spPr>
        <p:txBody>
          <a:bodyPr wrap="square" lIns="0" tIns="0" rIns="0" bIns="0" rtlCol="0">
            <a:noAutofit/>
          </a:bodyPr>
          <a:lstStyle/>
          <a:p>
            <a:endParaRPr/>
          </a:p>
        </p:txBody>
      </p:sp>
      <p:sp>
        <p:nvSpPr>
          <p:cNvPr id="16" name="object 16"/>
          <p:cNvSpPr/>
          <p:nvPr/>
        </p:nvSpPr>
        <p:spPr>
          <a:xfrm>
            <a:off x="7562215" y="5298451"/>
            <a:ext cx="1581784" cy="1581785"/>
          </a:xfrm>
          <a:prstGeom prst="rect">
            <a:avLst/>
          </a:prstGeom>
          <a:blipFill>
            <a:blip r:embed="rId3" cstate="print"/>
            <a:stretch>
              <a:fillRect/>
            </a:stretch>
          </a:blipFill>
        </p:spPr>
        <p:txBody>
          <a:bodyPr wrap="square" lIns="0" tIns="0" rIns="0" bIns="0" rtlCol="0">
            <a:noAutofit/>
          </a:bodyPr>
          <a:lstStyle/>
          <a:p>
            <a:endParaRPr/>
          </a:p>
        </p:txBody>
      </p:sp>
      <p:sp>
        <p:nvSpPr>
          <p:cNvPr id="12" name="object 12"/>
          <p:cNvSpPr txBox="1"/>
          <p:nvPr/>
        </p:nvSpPr>
        <p:spPr>
          <a:xfrm>
            <a:off x="901700" y="443001"/>
            <a:ext cx="7573563" cy="1251000"/>
          </a:xfrm>
          <a:prstGeom prst="rect">
            <a:avLst/>
          </a:prstGeom>
        </p:spPr>
        <p:txBody>
          <a:bodyPr wrap="square" lIns="0" tIns="31115" rIns="0" bIns="0" rtlCol="0">
            <a:noAutofit/>
          </a:bodyPr>
          <a:lstStyle/>
          <a:p>
            <a:pPr marL="12700" marR="91485">
              <a:lnSpc>
                <a:spcPts val="4900"/>
              </a:lnSpc>
            </a:pPr>
            <a:r>
              <a:rPr sz="4800" spc="-68" dirty="0">
                <a:solidFill>
                  <a:srgbClr val="404040"/>
                </a:solidFill>
                <a:latin typeface="Calibri Light"/>
                <a:cs typeface="Calibri Light"/>
              </a:rPr>
              <a:t>Hamfest</a:t>
            </a:r>
            <a:endParaRPr sz="4800">
              <a:latin typeface="Calibri Light"/>
              <a:cs typeface="Calibri Light"/>
            </a:endParaRPr>
          </a:p>
          <a:p>
            <a:pPr marL="12700">
              <a:lnSpc>
                <a:spcPts val="4850"/>
              </a:lnSpc>
              <a:tabLst>
                <a:tab pos="7467600" algn="l"/>
              </a:tabLst>
            </a:pPr>
            <a:r>
              <a:rPr sz="4800" u="heavy" spc="-38" dirty="0">
                <a:solidFill>
                  <a:srgbClr val="404040"/>
                </a:solidFill>
                <a:latin typeface="Calibri Light"/>
                <a:cs typeface="Calibri Light"/>
              </a:rPr>
              <a:t>Calendar </a:t>
            </a:r>
            <a:r>
              <a:rPr sz="4800" u="heavy" spc="0" dirty="0">
                <a:solidFill>
                  <a:srgbClr val="404040"/>
                </a:solidFill>
                <a:latin typeface="Calibri Light"/>
                <a:cs typeface="Calibri Light"/>
              </a:rPr>
              <a:t>	</a:t>
            </a:r>
            <a:endParaRPr sz="4800">
              <a:latin typeface="Calibri Light"/>
              <a:cs typeface="Calibri Light"/>
            </a:endParaRPr>
          </a:p>
        </p:txBody>
      </p:sp>
      <p:sp>
        <p:nvSpPr>
          <p:cNvPr id="11" name="object 11"/>
          <p:cNvSpPr txBox="1"/>
          <p:nvPr/>
        </p:nvSpPr>
        <p:spPr>
          <a:xfrm>
            <a:off x="972108" y="1852819"/>
            <a:ext cx="152653" cy="279907"/>
          </a:xfrm>
          <a:prstGeom prst="rect">
            <a:avLst/>
          </a:prstGeom>
        </p:spPr>
        <p:txBody>
          <a:bodyPr wrap="square" lIns="0" tIns="13652" rIns="0" bIns="0" rtlCol="0">
            <a:noAutofit/>
          </a:bodyPr>
          <a:lstStyle/>
          <a:p>
            <a:pPr marL="12700">
              <a:lnSpc>
                <a:spcPts val="2150"/>
              </a:lnSpc>
            </a:pPr>
            <a:r>
              <a:rPr sz="2000" dirty="0">
                <a:solidFill>
                  <a:srgbClr val="D24617"/>
                </a:solidFill>
                <a:latin typeface="Arial"/>
                <a:cs typeface="Arial"/>
              </a:rPr>
              <a:t>•</a:t>
            </a:r>
            <a:endParaRPr sz="2000">
              <a:latin typeface="Arial"/>
              <a:cs typeface="Arial"/>
            </a:endParaRPr>
          </a:p>
        </p:txBody>
      </p:sp>
      <p:sp>
        <p:nvSpPr>
          <p:cNvPr id="10" name="object 10"/>
          <p:cNvSpPr txBox="1"/>
          <p:nvPr/>
        </p:nvSpPr>
        <p:spPr>
          <a:xfrm>
            <a:off x="1260094" y="1868170"/>
            <a:ext cx="2800638" cy="279907"/>
          </a:xfrm>
          <a:prstGeom prst="rect">
            <a:avLst/>
          </a:prstGeom>
        </p:spPr>
        <p:txBody>
          <a:bodyPr wrap="square" lIns="0" tIns="13366" rIns="0" bIns="0" rtlCol="0">
            <a:noAutofit/>
          </a:bodyPr>
          <a:lstStyle/>
          <a:p>
            <a:pPr marL="12700">
              <a:lnSpc>
                <a:spcPts val="2105"/>
              </a:lnSpc>
            </a:pPr>
            <a:r>
              <a:rPr sz="2000" spc="-3" dirty="0">
                <a:solidFill>
                  <a:srgbClr val="404040"/>
                </a:solidFill>
                <a:latin typeface="Calibri"/>
                <a:cs typeface="Calibri"/>
              </a:rPr>
              <a:t>Upcoming Jan / Feb / Mar:</a:t>
            </a:r>
            <a:endParaRPr sz="2000">
              <a:latin typeface="Calibri"/>
              <a:cs typeface="Calibri"/>
            </a:endParaRPr>
          </a:p>
        </p:txBody>
      </p:sp>
      <p:sp>
        <p:nvSpPr>
          <p:cNvPr id="9" name="object 9"/>
          <p:cNvSpPr txBox="1"/>
          <p:nvPr/>
        </p:nvSpPr>
        <p:spPr>
          <a:xfrm>
            <a:off x="1310386" y="2206045"/>
            <a:ext cx="139700" cy="254000"/>
          </a:xfrm>
          <a:prstGeom prst="rect">
            <a:avLst/>
          </a:prstGeom>
        </p:spPr>
        <p:txBody>
          <a:bodyPr wrap="square" lIns="0" tIns="12319" rIns="0" bIns="0" rtlCol="0">
            <a:noAutofit/>
          </a:bodyPr>
          <a:lstStyle/>
          <a:p>
            <a:pPr marL="12700">
              <a:lnSpc>
                <a:spcPts val="1939"/>
              </a:lnSpc>
            </a:pPr>
            <a:r>
              <a:rPr sz="1800" dirty="0">
                <a:solidFill>
                  <a:srgbClr val="D24617"/>
                </a:solidFill>
                <a:latin typeface="Arial"/>
                <a:cs typeface="Arial"/>
              </a:rPr>
              <a:t>•</a:t>
            </a:r>
            <a:endParaRPr sz="1800" dirty="0">
              <a:latin typeface="Arial"/>
              <a:cs typeface="Arial"/>
            </a:endParaRPr>
          </a:p>
        </p:txBody>
      </p:sp>
      <p:sp>
        <p:nvSpPr>
          <p:cNvPr id="8" name="object 8"/>
          <p:cNvSpPr txBox="1"/>
          <p:nvPr/>
        </p:nvSpPr>
        <p:spPr>
          <a:xfrm>
            <a:off x="1717294" y="2219833"/>
            <a:ext cx="6594466" cy="1920873"/>
          </a:xfrm>
          <a:prstGeom prst="rect">
            <a:avLst/>
          </a:prstGeom>
        </p:spPr>
        <p:txBody>
          <a:bodyPr wrap="square" lIns="0" tIns="12065" rIns="0" bIns="0" rtlCol="0">
            <a:noAutofit/>
          </a:bodyPr>
          <a:lstStyle/>
          <a:p>
            <a:pPr marL="15748" marR="34290">
              <a:lnSpc>
                <a:spcPct val="101725"/>
              </a:lnSpc>
              <a:spcBef>
                <a:spcPts val="187"/>
              </a:spcBef>
            </a:pPr>
            <a:r>
              <a:rPr sz="1800" spc="-10" dirty="0">
                <a:solidFill>
                  <a:srgbClr val="404040"/>
                </a:solidFill>
                <a:latin typeface="Calibri"/>
                <a:cs typeface="Calibri"/>
              </a:rPr>
              <a:t>Orlando HamCation, Feb 9-11, Orlando, FL </a:t>
            </a:r>
            <a:r>
              <a:rPr sz="1800" spc="-10" dirty="0">
                <a:solidFill>
                  <a:srgbClr val="CC9900"/>
                </a:solidFill>
                <a:latin typeface="Calibri"/>
                <a:cs typeface="Calibri"/>
              </a:rPr>
              <a:t> </a:t>
            </a:r>
            <a:r>
              <a:rPr sz="1800" u="heavy" spc="-10" dirty="0">
                <a:solidFill>
                  <a:srgbClr val="CC9900"/>
                </a:solidFill>
                <a:latin typeface="Calibri"/>
                <a:cs typeface="Calibri"/>
                <a:hlinkClick r:id="rId4"/>
              </a:rPr>
              <a:t>www.hamcation.com</a:t>
            </a:r>
            <a:endParaRPr sz="1800" dirty="0">
              <a:latin typeface="Calibri"/>
              <a:cs typeface="Calibri"/>
            </a:endParaRPr>
          </a:p>
          <a:p>
            <a:pPr marL="15748" marR="34290">
              <a:lnSpc>
                <a:spcPct val="101725"/>
              </a:lnSpc>
              <a:spcBef>
                <a:spcPts val="345"/>
              </a:spcBef>
            </a:pPr>
            <a:r>
              <a:rPr sz="1800" spc="-9" dirty="0">
                <a:solidFill>
                  <a:srgbClr val="404040"/>
                </a:solidFill>
                <a:latin typeface="Calibri"/>
                <a:cs typeface="Calibri"/>
              </a:rPr>
              <a:t>Irving ARC Hamfest, Mar 2, Irving, TX </a:t>
            </a:r>
            <a:r>
              <a:rPr sz="1800" spc="-9" dirty="0">
                <a:solidFill>
                  <a:srgbClr val="CC9900"/>
                </a:solidFill>
                <a:latin typeface="Calibri"/>
                <a:cs typeface="Calibri"/>
              </a:rPr>
              <a:t> </a:t>
            </a:r>
            <a:r>
              <a:rPr sz="1800" u="heavy" spc="-9" dirty="0">
                <a:solidFill>
                  <a:srgbClr val="CC9900"/>
                </a:solidFill>
                <a:latin typeface="Calibri"/>
                <a:cs typeface="Calibri"/>
                <a:hlinkClick r:id="rId5"/>
              </a:rPr>
              <a:t>http://irvingarc.org</a:t>
            </a:r>
            <a:endParaRPr sz="1800" dirty="0">
              <a:latin typeface="Calibri"/>
              <a:cs typeface="Calibri"/>
            </a:endParaRPr>
          </a:p>
          <a:p>
            <a:pPr marL="15748" marR="34290">
              <a:lnSpc>
                <a:spcPct val="101725"/>
              </a:lnSpc>
              <a:spcBef>
                <a:spcPts val="345"/>
              </a:spcBef>
            </a:pPr>
            <a:r>
              <a:rPr lang="en-US" sz="1800" spc="-5" dirty="0">
                <a:solidFill>
                  <a:srgbClr val="404040"/>
                </a:solidFill>
                <a:latin typeface="Calibri"/>
                <a:cs typeface="Calibri"/>
              </a:rPr>
              <a:t>Greater Houston </a:t>
            </a:r>
            <a:r>
              <a:rPr lang="en-US" sz="1800" spc="-5" dirty="0" err="1">
                <a:solidFill>
                  <a:srgbClr val="404040"/>
                </a:solidFill>
                <a:latin typeface="Calibri"/>
                <a:cs typeface="Calibri"/>
              </a:rPr>
              <a:t>Hamfest</a:t>
            </a:r>
            <a:r>
              <a:rPr lang="en-US" sz="1800" spc="-5" dirty="0">
                <a:solidFill>
                  <a:srgbClr val="404040"/>
                </a:solidFill>
                <a:latin typeface="Calibri"/>
                <a:cs typeface="Calibri"/>
              </a:rPr>
              <a:t> </a:t>
            </a:r>
            <a:r>
              <a:rPr lang="en-US" spc="-5" dirty="0">
                <a:solidFill>
                  <a:srgbClr val="404040"/>
                </a:solidFill>
                <a:latin typeface="Calibri"/>
                <a:cs typeface="Calibri"/>
              </a:rPr>
              <a:t>&amp; West Gulf Div Convention, Mar 1-2, Rosenberg, TX </a:t>
            </a:r>
            <a:r>
              <a:rPr lang="en-US" spc="-5" dirty="0">
                <a:solidFill>
                  <a:srgbClr val="404040"/>
                </a:solidFill>
                <a:latin typeface="Calibri"/>
                <a:cs typeface="Calibri"/>
                <a:hlinkClick r:id="rId6"/>
              </a:rPr>
              <a:t>https://houstonhamfest.org/</a:t>
            </a:r>
            <a:r>
              <a:rPr lang="en-US" spc="-5" dirty="0">
                <a:solidFill>
                  <a:srgbClr val="404040"/>
                </a:solidFill>
                <a:latin typeface="Calibri"/>
                <a:cs typeface="Calibri"/>
              </a:rPr>
              <a:t> </a:t>
            </a:r>
            <a:endParaRPr lang="en-US" sz="1800" spc="-5" dirty="0">
              <a:solidFill>
                <a:srgbClr val="404040"/>
              </a:solidFill>
              <a:latin typeface="Calibri"/>
              <a:cs typeface="Calibri"/>
            </a:endParaRPr>
          </a:p>
          <a:p>
            <a:pPr marL="15748" marR="34290">
              <a:lnSpc>
                <a:spcPct val="101725"/>
              </a:lnSpc>
              <a:spcBef>
                <a:spcPts val="345"/>
              </a:spcBef>
            </a:pPr>
            <a:r>
              <a:rPr sz="1800" spc="-5" dirty="0">
                <a:solidFill>
                  <a:srgbClr val="404040"/>
                </a:solidFill>
                <a:latin typeface="Calibri"/>
                <a:cs typeface="Calibri"/>
              </a:rPr>
              <a:t>St. Patrick’s Day Hamfest, Mar 16, Midland, TX</a:t>
            </a:r>
            <a:endParaRPr sz="1800" dirty="0">
              <a:latin typeface="Calibri"/>
              <a:cs typeface="Calibri"/>
            </a:endParaRPr>
          </a:p>
          <a:p>
            <a:pPr marL="12700" marR="34290">
              <a:lnSpc>
                <a:spcPts val="1955"/>
              </a:lnSpc>
              <a:spcBef>
                <a:spcPts val="97"/>
              </a:spcBef>
            </a:pPr>
            <a:r>
              <a:rPr sz="1800" u="heavy" spc="-6" dirty="0">
                <a:solidFill>
                  <a:srgbClr val="CC9900"/>
                </a:solidFill>
                <a:latin typeface="Calibri"/>
                <a:cs typeface="Calibri"/>
                <a:hlinkClick r:id="rId7"/>
              </a:rPr>
              <a:t>http://hamfest.w5qgg.org</a:t>
            </a:r>
            <a:endParaRPr lang="en-US" sz="1800" u="heavy" spc="-6" dirty="0">
              <a:solidFill>
                <a:srgbClr val="CC9900"/>
              </a:solidFill>
              <a:latin typeface="Calibri"/>
              <a:cs typeface="Calibri"/>
            </a:endParaRPr>
          </a:p>
          <a:p>
            <a:pPr marL="12700" marR="34290">
              <a:lnSpc>
                <a:spcPts val="1955"/>
              </a:lnSpc>
              <a:spcBef>
                <a:spcPts val="97"/>
              </a:spcBef>
            </a:pPr>
            <a:endParaRPr sz="1800" dirty="0">
              <a:latin typeface="Calibri"/>
              <a:cs typeface="Calibri"/>
            </a:endParaRPr>
          </a:p>
        </p:txBody>
      </p:sp>
      <p:sp>
        <p:nvSpPr>
          <p:cNvPr id="7" name="object 7"/>
          <p:cNvSpPr txBox="1"/>
          <p:nvPr/>
        </p:nvSpPr>
        <p:spPr>
          <a:xfrm>
            <a:off x="1310386" y="2604771"/>
            <a:ext cx="139700" cy="900429"/>
          </a:xfrm>
          <a:prstGeom prst="rect">
            <a:avLst/>
          </a:prstGeom>
        </p:spPr>
        <p:txBody>
          <a:bodyPr wrap="square" lIns="0" tIns="12319" rIns="0" bIns="0" rtlCol="0">
            <a:noAutofit/>
          </a:bodyPr>
          <a:lstStyle/>
          <a:p>
            <a:pPr marL="12700">
              <a:lnSpc>
                <a:spcPts val="1939"/>
              </a:lnSpc>
            </a:pPr>
            <a:r>
              <a:rPr sz="1800" dirty="0">
                <a:solidFill>
                  <a:srgbClr val="D24617"/>
                </a:solidFill>
                <a:latin typeface="Arial"/>
                <a:cs typeface="Arial"/>
              </a:rPr>
              <a:t>•</a:t>
            </a:r>
            <a:endParaRPr sz="1800" dirty="0">
              <a:latin typeface="Arial"/>
              <a:cs typeface="Arial"/>
            </a:endParaRPr>
          </a:p>
          <a:p>
            <a:pPr marL="12700">
              <a:lnSpc>
                <a:spcPct val="95825"/>
              </a:lnSpc>
              <a:spcBef>
                <a:spcPts val="378"/>
              </a:spcBef>
            </a:pPr>
            <a:r>
              <a:rPr sz="1800" dirty="0">
                <a:solidFill>
                  <a:srgbClr val="D24617"/>
                </a:solidFill>
                <a:latin typeface="Arial"/>
                <a:cs typeface="Arial"/>
              </a:rPr>
              <a:t>•</a:t>
            </a:r>
            <a:endParaRPr sz="1800" dirty="0">
              <a:latin typeface="Arial"/>
              <a:cs typeface="Arial"/>
            </a:endParaRPr>
          </a:p>
          <a:p>
            <a:pPr marL="12700">
              <a:lnSpc>
                <a:spcPct val="95825"/>
              </a:lnSpc>
              <a:spcBef>
                <a:spcPts val="475"/>
              </a:spcBef>
            </a:pPr>
            <a:endParaRPr sz="1800" dirty="0">
              <a:latin typeface="Arial"/>
              <a:cs typeface="Arial"/>
            </a:endParaRPr>
          </a:p>
        </p:txBody>
      </p:sp>
      <p:sp>
        <p:nvSpPr>
          <p:cNvPr id="6" name="object 6"/>
          <p:cNvSpPr txBox="1"/>
          <p:nvPr/>
        </p:nvSpPr>
        <p:spPr>
          <a:xfrm>
            <a:off x="1310386" y="4125357"/>
            <a:ext cx="152653" cy="279907"/>
          </a:xfrm>
          <a:prstGeom prst="rect">
            <a:avLst/>
          </a:prstGeom>
        </p:spPr>
        <p:txBody>
          <a:bodyPr wrap="square" lIns="0" tIns="13652" rIns="0" bIns="0" rtlCol="0">
            <a:noAutofit/>
          </a:bodyPr>
          <a:lstStyle/>
          <a:p>
            <a:pPr marL="12700">
              <a:lnSpc>
                <a:spcPts val="2150"/>
              </a:lnSpc>
            </a:pPr>
            <a:r>
              <a:rPr sz="2000" dirty="0">
                <a:solidFill>
                  <a:srgbClr val="D24617"/>
                </a:solidFill>
                <a:latin typeface="Arial"/>
                <a:cs typeface="Arial"/>
              </a:rPr>
              <a:t>•</a:t>
            </a:r>
            <a:endParaRPr sz="2000">
              <a:latin typeface="Arial"/>
              <a:cs typeface="Arial"/>
            </a:endParaRPr>
          </a:p>
        </p:txBody>
      </p:sp>
      <p:sp>
        <p:nvSpPr>
          <p:cNvPr id="5" name="object 5"/>
          <p:cNvSpPr txBox="1"/>
          <p:nvPr/>
        </p:nvSpPr>
        <p:spPr>
          <a:xfrm>
            <a:off x="1717294" y="4140707"/>
            <a:ext cx="2193772" cy="279907"/>
          </a:xfrm>
          <a:prstGeom prst="rect">
            <a:avLst/>
          </a:prstGeom>
        </p:spPr>
        <p:txBody>
          <a:bodyPr wrap="square" lIns="0" tIns="13366" rIns="0" bIns="0" rtlCol="0">
            <a:noAutofit/>
          </a:bodyPr>
          <a:lstStyle/>
          <a:p>
            <a:pPr marL="12700">
              <a:lnSpc>
                <a:spcPts val="2105"/>
              </a:lnSpc>
            </a:pPr>
            <a:r>
              <a:rPr sz="2000" spc="-4" dirty="0">
                <a:solidFill>
                  <a:srgbClr val="404040"/>
                </a:solidFill>
                <a:latin typeface="Calibri"/>
                <a:cs typeface="Calibri"/>
              </a:rPr>
              <a:t>Long Range Planning</a:t>
            </a:r>
            <a:endParaRPr sz="2000">
              <a:latin typeface="Calibri"/>
              <a:cs typeface="Calibri"/>
            </a:endParaRPr>
          </a:p>
        </p:txBody>
      </p:sp>
      <p:sp>
        <p:nvSpPr>
          <p:cNvPr id="4" name="object 4"/>
          <p:cNvSpPr txBox="1"/>
          <p:nvPr/>
        </p:nvSpPr>
        <p:spPr>
          <a:xfrm>
            <a:off x="1820732" y="4408860"/>
            <a:ext cx="151322" cy="1306140"/>
          </a:xfrm>
          <a:prstGeom prst="rect">
            <a:avLst/>
          </a:prstGeom>
        </p:spPr>
        <p:txBody>
          <a:bodyPr wrap="square" lIns="0" tIns="12319" rIns="0" bIns="0" rtlCol="0">
            <a:noAutofit/>
          </a:bodyPr>
          <a:lstStyle/>
          <a:p>
            <a:pPr marL="12700">
              <a:lnSpc>
                <a:spcPts val="1939"/>
              </a:lnSpc>
            </a:pPr>
            <a:r>
              <a:rPr lang="en-US" sz="1800" dirty="0">
                <a:solidFill>
                  <a:srgbClr val="D24617"/>
                </a:solidFill>
                <a:latin typeface="Arial"/>
                <a:cs typeface="Arial"/>
              </a:rPr>
              <a:t>•</a:t>
            </a:r>
            <a:endParaRPr lang="en-US" sz="1800" dirty="0">
              <a:latin typeface="Arial"/>
              <a:cs typeface="Arial"/>
            </a:endParaRPr>
          </a:p>
          <a:p>
            <a:pPr marL="12700">
              <a:lnSpc>
                <a:spcPct val="95825"/>
              </a:lnSpc>
              <a:spcBef>
                <a:spcPts val="268"/>
              </a:spcBef>
            </a:pPr>
            <a:r>
              <a:rPr lang="en-US" sz="1800" dirty="0">
                <a:solidFill>
                  <a:srgbClr val="D24617"/>
                </a:solidFill>
                <a:latin typeface="Arial"/>
                <a:cs typeface="Arial"/>
              </a:rPr>
              <a:t>•</a:t>
            </a:r>
            <a:endParaRPr lang="en-US" sz="1800" dirty="0">
              <a:latin typeface="Arial"/>
              <a:cs typeface="Arial"/>
            </a:endParaRPr>
          </a:p>
          <a:p>
            <a:pPr marL="12700">
              <a:lnSpc>
                <a:spcPct val="95825"/>
              </a:lnSpc>
              <a:spcBef>
                <a:spcPts val="522"/>
              </a:spcBef>
            </a:pPr>
            <a:r>
              <a:rPr lang="en-US" sz="1800" dirty="0">
                <a:solidFill>
                  <a:srgbClr val="D24617"/>
                </a:solidFill>
                <a:latin typeface="Arial"/>
                <a:cs typeface="Arial"/>
              </a:rPr>
              <a:t>•</a:t>
            </a:r>
          </a:p>
          <a:p>
            <a:pPr marL="12700">
              <a:lnSpc>
                <a:spcPct val="95825"/>
              </a:lnSpc>
              <a:spcBef>
                <a:spcPts val="522"/>
              </a:spcBef>
            </a:pPr>
            <a:r>
              <a:rPr lang="en-US" sz="1800" dirty="0">
                <a:solidFill>
                  <a:srgbClr val="D24617"/>
                </a:solidFill>
                <a:latin typeface="Arial"/>
                <a:cs typeface="Arial"/>
              </a:rPr>
              <a:t>•</a:t>
            </a:r>
            <a:endParaRPr lang="en-US" sz="1800" dirty="0">
              <a:latin typeface="Arial"/>
              <a:cs typeface="Arial"/>
            </a:endParaRPr>
          </a:p>
          <a:p>
            <a:pPr marL="12700">
              <a:lnSpc>
                <a:spcPct val="95825"/>
              </a:lnSpc>
              <a:spcBef>
                <a:spcPts val="522"/>
              </a:spcBef>
            </a:pPr>
            <a:endParaRPr lang="en-US" sz="1800" dirty="0">
              <a:latin typeface="Arial"/>
              <a:cs typeface="Arial"/>
            </a:endParaRPr>
          </a:p>
        </p:txBody>
      </p:sp>
      <p:sp>
        <p:nvSpPr>
          <p:cNvPr id="3" name="object 3"/>
          <p:cNvSpPr txBox="1"/>
          <p:nvPr/>
        </p:nvSpPr>
        <p:spPr>
          <a:xfrm>
            <a:off x="2226310" y="4416551"/>
            <a:ext cx="6512111" cy="1597351"/>
          </a:xfrm>
          <a:prstGeom prst="rect">
            <a:avLst/>
          </a:prstGeom>
        </p:spPr>
        <p:txBody>
          <a:bodyPr wrap="square" lIns="0" tIns="12065" rIns="0" bIns="0" rtlCol="0">
            <a:noAutofit/>
          </a:bodyPr>
          <a:lstStyle/>
          <a:p>
            <a:pPr marL="12700" marR="35204">
              <a:lnSpc>
                <a:spcPts val="1900"/>
              </a:lnSpc>
            </a:pPr>
            <a:r>
              <a:rPr sz="1800" spc="-10" dirty="0">
                <a:solidFill>
                  <a:srgbClr val="404040"/>
                </a:solidFill>
                <a:latin typeface="Calibri"/>
                <a:cs typeface="Calibri"/>
              </a:rPr>
              <a:t>Belton Ham EXPO, Apr 12-13, Belton, TX </a:t>
            </a:r>
            <a:r>
              <a:rPr sz="1800" spc="-10" dirty="0">
                <a:solidFill>
                  <a:srgbClr val="CC9900"/>
                </a:solidFill>
                <a:latin typeface="Calibri"/>
                <a:cs typeface="Calibri"/>
              </a:rPr>
              <a:t> </a:t>
            </a:r>
            <a:r>
              <a:rPr sz="1800" u="heavy" spc="-10" dirty="0">
                <a:solidFill>
                  <a:srgbClr val="CC9900"/>
                </a:solidFill>
                <a:latin typeface="Calibri"/>
                <a:cs typeface="Calibri"/>
                <a:hlinkClick r:id="rId8"/>
              </a:rPr>
              <a:t>www.tarc.org/hamexpo</a:t>
            </a:r>
            <a:endParaRPr sz="1800" dirty="0">
              <a:latin typeface="Calibri"/>
              <a:cs typeface="Calibri"/>
            </a:endParaRPr>
          </a:p>
          <a:p>
            <a:pPr marL="12700" marR="35204">
              <a:lnSpc>
                <a:spcPct val="101725"/>
              </a:lnSpc>
              <a:spcBef>
                <a:spcPts val="190"/>
              </a:spcBef>
            </a:pPr>
            <a:r>
              <a:rPr lang="en-US" sz="1800" spc="-5" dirty="0">
                <a:solidFill>
                  <a:srgbClr val="404040"/>
                </a:solidFill>
                <a:latin typeface="Calibri"/>
                <a:cs typeface="Calibri"/>
              </a:rPr>
              <a:t>Emory </a:t>
            </a:r>
            <a:r>
              <a:rPr lang="en-US" sz="1800" spc="-5" dirty="0" err="1">
                <a:solidFill>
                  <a:srgbClr val="404040"/>
                </a:solidFill>
                <a:latin typeface="Calibri"/>
                <a:cs typeface="Calibri"/>
              </a:rPr>
              <a:t>Hamfest</a:t>
            </a:r>
            <a:r>
              <a:rPr lang="en-US" sz="1800" spc="-5" dirty="0">
                <a:solidFill>
                  <a:srgbClr val="404040"/>
                </a:solidFill>
                <a:latin typeface="Calibri"/>
                <a:cs typeface="Calibri"/>
              </a:rPr>
              <a:t>, Apr 27, Emory, TX  </a:t>
            </a:r>
            <a:r>
              <a:rPr lang="en-US" sz="1800" spc="-5" dirty="0">
                <a:solidFill>
                  <a:srgbClr val="404040"/>
                </a:solidFill>
                <a:latin typeface="Calibri"/>
                <a:cs typeface="Calibri"/>
                <a:hlinkClick r:id="rId9"/>
              </a:rPr>
              <a:t>http://w5ent.org</a:t>
            </a:r>
            <a:r>
              <a:rPr lang="en-US" sz="1800" spc="-5" dirty="0">
                <a:solidFill>
                  <a:srgbClr val="404040"/>
                </a:solidFill>
                <a:latin typeface="Calibri"/>
                <a:cs typeface="Calibri"/>
              </a:rPr>
              <a:t> </a:t>
            </a:r>
          </a:p>
          <a:p>
            <a:pPr marL="12700" marR="35204">
              <a:lnSpc>
                <a:spcPct val="101725"/>
              </a:lnSpc>
              <a:spcBef>
                <a:spcPts val="190"/>
              </a:spcBef>
            </a:pPr>
            <a:r>
              <a:rPr sz="1800" spc="-5" dirty="0">
                <a:solidFill>
                  <a:srgbClr val="404040"/>
                </a:solidFill>
                <a:latin typeface="Calibri"/>
                <a:cs typeface="Calibri"/>
              </a:rPr>
              <a:t>Dayton HamVention, May 17-18-19, Xenia, OH </a:t>
            </a:r>
            <a:r>
              <a:rPr sz="1800" spc="-5" dirty="0">
                <a:solidFill>
                  <a:srgbClr val="CC9900"/>
                </a:solidFill>
                <a:latin typeface="Calibri"/>
                <a:cs typeface="Calibri"/>
                <a:hlinkClick r:id="rId10"/>
              </a:rPr>
              <a:t>www.hamvention.org</a:t>
            </a:r>
            <a:endParaRPr sz="1800" dirty="0">
              <a:latin typeface="Calibri"/>
              <a:cs typeface="Calibri"/>
            </a:endParaRPr>
          </a:p>
          <a:p>
            <a:pPr marL="12700">
              <a:lnSpc>
                <a:spcPts val="2197"/>
              </a:lnSpc>
              <a:spcBef>
                <a:spcPts val="345"/>
              </a:spcBef>
            </a:pPr>
            <a:r>
              <a:rPr sz="1800" spc="-6" dirty="0">
                <a:solidFill>
                  <a:srgbClr val="404040"/>
                </a:solidFill>
                <a:latin typeface="Calibri"/>
                <a:cs typeface="Calibri"/>
              </a:rPr>
              <a:t>San Antonio Radio Fiesta, Jul 19-20, Schertz, TX, </a:t>
            </a:r>
            <a:r>
              <a:rPr sz="1800" spc="-6" dirty="0">
                <a:solidFill>
                  <a:srgbClr val="CC9900"/>
                </a:solidFill>
                <a:latin typeface="Calibri"/>
                <a:cs typeface="Calibri"/>
              </a:rPr>
              <a:t> </a:t>
            </a:r>
            <a:endParaRPr lang="en-US" sz="1800" spc="-6" dirty="0">
              <a:solidFill>
                <a:srgbClr val="CC9900"/>
              </a:solidFill>
              <a:latin typeface="Calibri"/>
              <a:cs typeface="Calibri"/>
            </a:endParaRPr>
          </a:p>
          <a:p>
            <a:pPr marL="12700">
              <a:lnSpc>
                <a:spcPts val="2197"/>
              </a:lnSpc>
              <a:spcBef>
                <a:spcPts val="345"/>
              </a:spcBef>
            </a:pPr>
            <a:r>
              <a:rPr sz="1800" u="heavy" spc="-6" dirty="0">
                <a:solidFill>
                  <a:srgbClr val="CC9900"/>
                </a:solidFill>
                <a:latin typeface="Calibri"/>
                <a:cs typeface="Calibri"/>
                <a:hlinkClick r:id="rId11"/>
              </a:rPr>
              <a:t>http://w5sc.org</a:t>
            </a:r>
            <a:r>
              <a:rPr lang="en-US" sz="1800" u="heavy" spc="-6" dirty="0">
                <a:solidFill>
                  <a:srgbClr val="CC9900"/>
                </a:solidFill>
                <a:latin typeface="Calibri"/>
                <a:cs typeface="Calibri"/>
              </a:rPr>
              <a:t> </a:t>
            </a:r>
          </a:p>
          <a:p>
            <a:pPr marL="12700">
              <a:lnSpc>
                <a:spcPts val="2197"/>
              </a:lnSpc>
              <a:spcBef>
                <a:spcPts val="345"/>
              </a:spcBef>
            </a:pPr>
            <a:r>
              <a:rPr lang="en-US" spc="-6" dirty="0">
                <a:latin typeface="Calibri"/>
                <a:cs typeface="Calibri"/>
              </a:rPr>
              <a:t>Texoma </a:t>
            </a:r>
            <a:r>
              <a:rPr lang="en-US" spc="-6" dirty="0" err="1">
                <a:latin typeface="Calibri"/>
                <a:cs typeface="Calibri"/>
              </a:rPr>
              <a:t>Hamarama</a:t>
            </a:r>
            <a:r>
              <a:rPr lang="en-US" spc="-6" dirty="0">
                <a:latin typeface="Calibri"/>
                <a:cs typeface="Calibri"/>
              </a:rPr>
              <a:t>, Oct 26  </a:t>
            </a:r>
            <a:r>
              <a:rPr lang="en-US" b="0" i="0" u="none" strike="noStrike" dirty="0">
                <a:solidFill>
                  <a:srgbClr val="4466BB"/>
                </a:solidFill>
                <a:effectLst/>
                <a:latin typeface="Arial" panose="020B0604020202020204" pitchFamily="34" charset="0"/>
                <a:hlinkClick r:id="rId12"/>
              </a:rPr>
              <a:t>https://hamarama.org</a:t>
            </a:r>
            <a:endParaRPr sz="1800" dirty="0">
              <a:latin typeface="Calibri"/>
              <a:cs typeface="Calibri"/>
            </a:endParaRPr>
          </a:p>
        </p:txBody>
      </p:sp>
      <p:sp>
        <p:nvSpPr>
          <p:cNvPr id="2" name="object 2"/>
          <p:cNvSpPr txBox="1"/>
          <p:nvPr/>
        </p:nvSpPr>
        <p:spPr>
          <a:xfrm>
            <a:off x="3051240" y="1389126"/>
            <a:ext cx="5319837" cy="152400"/>
          </a:xfrm>
          <a:prstGeom prst="rect">
            <a:avLst/>
          </a:prstGeom>
        </p:spPr>
        <p:txBody>
          <a:bodyPr wrap="square" lIns="0" tIns="0" rIns="0" bIns="0" rtlCol="0">
            <a:noAutofit/>
          </a:bodyPr>
          <a:lstStyle/>
          <a:p>
            <a:pPr marL="25400">
              <a:lnSpc>
                <a:spcPts val="1000"/>
              </a:lnSpc>
            </a:pPr>
            <a:endParaRPr sz="1000"/>
          </a:p>
        </p:txBody>
      </p:sp>
      <p:sp>
        <p:nvSpPr>
          <p:cNvPr id="17" name="object 9">
            <a:extLst>
              <a:ext uri="{FF2B5EF4-FFF2-40B4-BE49-F238E27FC236}">
                <a16:creationId xmlns:a16="http://schemas.microsoft.com/office/drawing/2014/main" id="{BEF49E03-2FE5-3625-D420-D48683734E23}"/>
              </a:ext>
            </a:extLst>
          </p:cNvPr>
          <p:cNvSpPr txBox="1"/>
          <p:nvPr/>
        </p:nvSpPr>
        <p:spPr>
          <a:xfrm>
            <a:off x="1304788" y="3484883"/>
            <a:ext cx="139700" cy="254000"/>
          </a:xfrm>
          <a:prstGeom prst="rect">
            <a:avLst/>
          </a:prstGeom>
        </p:spPr>
        <p:txBody>
          <a:bodyPr wrap="square" lIns="0" tIns="12319" rIns="0" bIns="0" rtlCol="0">
            <a:noAutofit/>
          </a:bodyPr>
          <a:lstStyle/>
          <a:p>
            <a:pPr marL="12700">
              <a:lnSpc>
                <a:spcPts val="1939"/>
              </a:lnSpc>
            </a:pPr>
            <a:r>
              <a:rPr sz="1800" dirty="0">
                <a:solidFill>
                  <a:srgbClr val="D24617"/>
                </a:solidFill>
                <a:latin typeface="Arial"/>
                <a:cs typeface="Arial"/>
              </a:rPr>
              <a:t>•</a:t>
            </a:r>
            <a:endParaRPr sz="1800" dirty="0">
              <a:latin typeface="Arial"/>
              <a:cs typeface="Arial"/>
            </a:endParaRPr>
          </a:p>
        </p:txBody>
      </p:sp>
      <p:sp>
        <p:nvSpPr>
          <p:cNvPr id="18" name="object 9">
            <a:extLst>
              <a:ext uri="{FF2B5EF4-FFF2-40B4-BE49-F238E27FC236}">
                <a16:creationId xmlns:a16="http://schemas.microsoft.com/office/drawing/2014/main" id="{BDB9C269-38F0-7F97-88AB-7638F9436C57}"/>
              </a:ext>
            </a:extLst>
          </p:cNvPr>
          <p:cNvSpPr txBox="1"/>
          <p:nvPr/>
        </p:nvSpPr>
        <p:spPr>
          <a:xfrm>
            <a:off x="1801744" y="5981148"/>
            <a:ext cx="139700" cy="254000"/>
          </a:xfrm>
          <a:prstGeom prst="rect">
            <a:avLst/>
          </a:prstGeom>
        </p:spPr>
        <p:txBody>
          <a:bodyPr wrap="square" lIns="0" tIns="12319" rIns="0" bIns="0" rtlCol="0">
            <a:noAutofit/>
          </a:bodyPr>
          <a:lstStyle/>
          <a:p>
            <a:pPr marL="12700">
              <a:lnSpc>
                <a:spcPts val="1939"/>
              </a:lnSpc>
            </a:pPr>
            <a:r>
              <a:rPr sz="1800" dirty="0">
                <a:solidFill>
                  <a:srgbClr val="D24617"/>
                </a:solidFill>
                <a:latin typeface="Arial"/>
                <a:cs typeface="Arial"/>
              </a:rPr>
              <a:t>•</a:t>
            </a:r>
            <a:endParaRPr sz="1800" dirty="0">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13"/>
          <p:cNvSpPr/>
          <p:nvPr/>
        </p:nvSpPr>
        <p:spPr>
          <a:xfrm>
            <a:off x="0" y="6393814"/>
            <a:ext cx="9144000" cy="457200"/>
          </a:xfrm>
          <a:custGeom>
            <a:avLst/>
            <a:gdLst/>
            <a:ahLst/>
            <a:cxnLst/>
            <a:rect l="l" t="t" r="r" b="b"/>
            <a:pathLst>
              <a:path w="9144000" h="457199">
                <a:moveTo>
                  <a:pt x="0" y="457200"/>
                </a:moveTo>
                <a:lnTo>
                  <a:pt x="9144000" y="457200"/>
                </a:lnTo>
                <a:lnTo>
                  <a:pt x="9144000" y="0"/>
                </a:lnTo>
                <a:lnTo>
                  <a:pt x="0" y="0"/>
                </a:lnTo>
                <a:lnTo>
                  <a:pt x="0" y="457200"/>
                </a:lnTo>
                <a:close/>
              </a:path>
            </a:pathLst>
          </a:custGeom>
          <a:solidFill>
            <a:srgbClr val="9B2C1F"/>
          </a:solidFill>
        </p:spPr>
        <p:txBody>
          <a:bodyPr wrap="square" lIns="0" tIns="0" rIns="0" bIns="0" rtlCol="0">
            <a:noAutofit/>
          </a:bodyPr>
          <a:lstStyle/>
          <a:p>
            <a:endParaRPr/>
          </a:p>
        </p:txBody>
      </p:sp>
      <p:sp>
        <p:nvSpPr>
          <p:cNvPr id="14" name="object 14"/>
          <p:cNvSpPr/>
          <p:nvPr/>
        </p:nvSpPr>
        <p:spPr>
          <a:xfrm>
            <a:off x="0" y="6325870"/>
            <a:ext cx="9144000" cy="68579"/>
          </a:xfrm>
          <a:custGeom>
            <a:avLst/>
            <a:gdLst/>
            <a:ahLst/>
            <a:cxnLst/>
            <a:rect l="l" t="t" r="r" b="b"/>
            <a:pathLst>
              <a:path w="9144000" h="68579">
                <a:moveTo>
                  <a:pt x="0" y="68579"/>
                </a:moveTo>
                <a:lnTo>
                  <a:pt x="9144000" y="68579"/>
                </a:lnTo>
                <a:lnTo>
                  <a:pt x="9144000" y="0"/>
                </a:lnTo>
                <a:lnTo>
                  <a:pt x="0" y="0"/>
                </a:lnTo>
                <a:lnTo>
                  <a:pt x="0" y="68579"/>
                </a:lnTo>
                <a:close/>
              </a:path>
            </a:pathLst>
          </a:custGeom>
          <a:solidFill>
            <a:srgbClr val="D24617"/>
          </a:solidFill>
        </p:spPr>
        <p:txBody>
          <a:bodyPr wrap="square" lIns="0" tIns="0" rIns="0" bIns="0" rtlCol="0">
            <a:noAutofit/>
          </a:bodyPr>
          <a:lstStyle/>
          <a:p>
            <a:endParaRPr/>
          </a:p>
        </p:txBody>
      </p:sp>
      <p:sp>
        <p:nvSpPr>
          <p:cNvPr id="15" name="object 15"/>
          <p:cNvSpPr/>
          <p:nvPr/>
        </p:nvSpPr>
        <p:spPr>
          <a:xfrm>
            <a:off x="7607934" y="5314948"/>
            <a:ext cx="1536065" cy="1536065"/>
          </a:xfrm>
          <a:prstGeom prst="rect">
            <a:avLst/>
          </a:prstGeom>
          <a:blipFill>
            <a:blip r:embed="rId2" cstate="print"/>
            <a:stretch>
              <a:fillRect/>
            </a:stretch>
          </a:blipFill>
        </p:spPr>
        <p:txBody>
          <a:bodyPr wrap="square" lIns="0" tIns="0" rIns="0" bIns="0" rtlCol="0">
            <a:noAutofit/>
          </a:bodyPr>
          <a:lstStyle/>
          <a:p>
            <a:endParaRPr/>
          </a:p>
        </p:txBody>
      </p:sp>
      <p:sp>
        <p:nvSpPr>
          <p:cNvPr id="16" name="object 16"/>
          <p:cNvSpPr/>
          <p:nvPr/>
        </p:nvSpPr>
        <p:spPr>
          <a:xfrm>
            <a:off x="7562215" y="5298451"/>
            <a:ext cx="1581784" cy="1581785"/>
          </a:xfrm>
          <a:prstGeom prst="rect">
            <a:avLst/>
          </a:prstGeom>
          <a:blipFill>
            <a:blip r:embed="rId3" cstate="print"/>
            <a:stretch>
              <a:fillRect/>
            </a:stretch>
          </a:blipFill>
        </p:spPr>
        <p:txBody>
          <a:bodyPr wrap="square" lIns="0" tIns="0" rIns="0" bIns="0" rtlCol="0">
            <a:noAutofit/>
          </a:bodyPr>
          <a:lstStyle/>
          <a:p>
            <a:endParaRPr/>
          </a:p>
        </p:txBody>
      </p:sp>
      <p:sp>
        <p:nvSpPr>
          <p:cNvPr id="12" name="object 12"/>
          <p:cNvSpPr txBox="1"/>
          <p:nvPr/>
        </p:nvSpPr>
        <p:spPr>
          <a:xfrm>
            <a:off x="901700" y="443001"/>
            <a:ext cx="7573563" cy="1251000"/>
          </a:xfrm>
          <a:prstGeom prst="rect">
            <a:avLst/>
          </a:prstGeom>
        </p:spPr>
        <p:txBody>
          <a:bodyPr wrap="square" lIns="0" tIns="31115" rIns="0" bIns="0" rtlCol="0">
            <a:noAutofit/>
          </a:bodyPr>
          <a:lstStyle/>
          <a:p>
            <a:pPr marL="12700" marR="91485">
              <a:lnSpc>
                <a:spcPts val="4900"/>
              </a:lnSpc>
            </a:pPr>
            <a:r>
              <a:rPr sz="4800" spc="-68" dirty="0">
                <a:solidFill>
                  <a:srgbClr val="404040"/>
                </a:solidFill>
                <a:latin typeface="Calibri Light"/>
                <a:cs typeface="Calibri Light"/>
              </a:rPr>
              <a:t>Hamfest</a:t>
            </a:r>
            <a:endParaRPr sz="4800" dirty="0">
              <a:latin typeface="Calibri Light"/>
              <a:cs typeface="Calibri Light"/>
            </a:endParaRPr>
          </a:p>
          <a:p>
            <a:pPr marL="12700">
              <a:lnSpc>
                <a:spcPts val="4850"/>
              </a:lnSpc>
              <a:tabLst>
                <a:tab pos="7467600" algn="l"/>
              </a:tabLst>
            </a:pPr>
            <a:r>
              <a:rPr sz="4800" u="heavy" spc="-38" dirty="0">
                <a:solidFill>
                  <a:srgbClr val="404040"/>
                </a:solidFill>
                <a:latin typeface="Calibri Light"/>
                <a:cs typeface="Calibri Light"/>
              </a:rPr>
              <a:t>Calendar </a:t>
            </a:r>
            <a:r>
              <a:rPr sz="4800" u="heavy" spc="0" dirty="0">
                <a:solidFill>
                  <a:srgbClr val="404040"/>
                </a:solidFill>
                <a:latin typeface="Calibri Light"/>
                <a:cs typeface="Calibri Light"/>
              </a:rPr>
              <a:t>	</a:t>
            </a:r>
            <a:endParaRPr sz="4800" dirty="0">
              <a:latin typeface="Calibri Light"/>
              <a:cs typeface="Calibri Light"/>
            </a:endParaRPr>
          </a:p>
        </p:txBody>
      </p:sp>
      <p:sp>
        <p:nvSpPr>
          <p:cNvPr id="2" name="object 2"/>
          <p:cNvSpPr txBox="1"/>
          <p:nvPr/>
        </p:nvSpPr>
        <p:spPr>
          <a:xfrm>
            <a:off x="3051240" y="1389126"/>
            <a:ext cx="5319837" cy="152400"/>
          </a:xfrm>
          <a:prstGeom prst="rect">
            <a:avLst/>
          </a:prstGeom>
        </p:spPr>
        <p:txBody>
          <a:bodyPr wrap="square" lIns="0" tIns="0" rIns="0" bIns="0" rtlCol="0">
            <a:noAutofit/>
          </a:bodyPr>
          <a:lstStyle/>
          <a:p>
            <a:pPr marL="25400">
              <a:lnSpc>
                <a:spcPts val="1000"/>
              </a:lnSpc>
            </a:pPr>
            <a:endParaRPr sz="1000"/>
          </a:p>
        </p:txBody>
      </p:sp>
      <p:pic>
        <p:nvPicPr>
          <p:cNvPr id="18" name="Picture 17" descr="Text, letter">
            <a:extLst>
              <a:ext uri="{FF2B5EF4-FFF2-40B4-BE49-F238E27FC236}">
                <a16:creationId xmlns:a16="http://schemas.microsoft.com/office/drawing/2014/main" id="{86326193-B560-E359-C8FE-6D2DE858171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1653988"/>
            <a:ext cx="6629400" cy="4289612"/>
          </a:xfrm>
          <a:prstGeom prst="rect">
            <a:avLst/>
          </a:prstGeom>
        </p:spPr>
      </p:pic>
    </p:spTree>
    <p:extLst>
      <p:ext uri="{BB962C8B-B14F-4D97-AF65-F5344CB8AC3E}">
        <p14:creationId xmlns:p14="http://schemas.microsoft.com/office/powerpoint/2010/main" val="906054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object 16"/>
          <p:cNvSpPr/>
          <p:nvPr/>
        </p:nvSpPr>
        <p:spPr>
          <a:xfrm>
            <a:off x="0" y="6400800"/>
            <a:ext cx="9144000" cy="457199"/>
          </a:xfrm>
          <a:custGeom>
            <a:avLst/>
            <a:gdLst/>
            <a:ahLst/>
            <a:cxnLst/>
            <a:rect l="l" t="t" r="r" b="b"/>
            <a:pathLst>
              <a:path w="9144000" h="457199">
                <a:moveTo>
                  <a:pt x="9144000" y="457199"/>
                </a:moveTo>
                <a:lnTo>
                  <a:pt x="9144000" y="0"/>
                </a:lnTo>
                <a:lnTo>
                  <a:pt x="0" y="0"/>
                </a:lnTo>
                <a:lnTo>
                  <a:pt x="0" y="457199"/>
                </a:lnTo>
                <a:lnTo>
                  <a:pt x="9144000" y="457199"/>
                </a:lnTo>
                <a:close/>
              </a:path>
            </a:pathLst>
          </a:custGeom>
          <a:solidFill>
            <a:srgbClr val="9B2C1F"/>
          </a:solidFill>
        </p:spPr>
        <p:txBody>
          <a:bodyPr wrap="square" lIns="0" tIns="0" rIns="0" bIns="0" rtlCol="0">
            <a:noAutofit/>
          </a:bodyPr>
          <a:lstStyle/>
          <a:p>
            <a:endParaRPr/>
          </a:p>
        </p:txBody>
      </p:sp>
      <p:sp>
        <p:nvSpPr>
          <p:cNvPr id="17" name="object 17"/>
          <p:cNvSpPr/>
          <p:nvPr/>
        </p:nvSpPr>
        <p:spPr>
          <a:xfrm>
            <a:off x="0" y="6332855"/>
            <a:ext cx="9144000" cy="68579"/>
          </a:xfrm>
          <a:custGeom>
            <a:avLst/>
            <a:gdLst/>
            <a:ahLst/>
            <a:cxnLst/>
            <a:rect l="l" t="t" r="r" b="b"/>
            <a:pathLst>
              <a:path w="9144000" h="68579">
                <a:moveTo>
                  <a:pt x="0" y="68580"/>
                </a:moveTo>
                <a:lnTo>
                  <a:pt x="9144000" y="68580"/>
                </a:lnTo>
                <a:lnTo>
                  <a:pt x="9144000" y="0"/>
                </a:lnTo>
                <a:lnTo>
                  <a:pt x="0" y="0"/>
                </a:lnTo>
                <a:lnTo>
                  <a:pt x="0" y="68580"/>
                </a:lnTo>
                <a:close/>
              </a:path>
            </a:pathLst>
          </a:custGeom>
          <a:solidFill>
            <a:srgbClr val="D24617"/>
          </a:solidFill>
        </p:spPr>
        <p:txBody>
          <a:bodyPr wrap="square" lIns="0" tIns="0" rIns="0" bIns="0" rtlCol="0">
            <a:noAutofit/>
          </a:bodyPr>
          <a:lstStyle/>
          <a:p>
            <a:endParaRPr/>
          </a:p>
        </p:txBody>
      </p:sp>
      <p:sp>
        <p:nvSpPr>
          <p:cNvPr id="18" name="object 18"/>
          <p:cNvSpPr/>
          <p:nvPr/>
        </p:nvSpPr>
        <p:spPr>
          <a:xfrm>
            <a:off x="7607934" y="5321932"/>
            <a:ext cx="1536065" cy="1536065"/>
          </a:xfrm>
          <a:prstGeom prst="rect">
            <a:avLst/>
          </a:prstGeom>
          <a:blipFill>
            <a:blip r:embed="rId2" cstate="print"/>
            <a:stretch>
              <a:fillRect/>
            </a:stretch>
          </a:blipFill>
        </p:spPr>
        <p:txBody>
          <a:bodyPr wrap="square" lIns="0" tIns="0" rIns="0" bIns="0" rtlCol="0">
            <a:noAutofit/>
          </a:bodyPr>
          <a:lstStyle/>
          <a:p>
            <a:endParaRPr/>
          </a:p>
        </p:txBody>
      </p:sp>
      <p:sp>
        <p:nvSpPr>
          <p:cNvPr id="19" name="object 19"/>
          <p:cNvSpPr/>
          <p:nvPr/>
        </p:nvSpPr>
        <p:spPr>
          <a:xfrm>
            <a:off x="7562215" y="5298437"/>
            <a:ext cx="1581784" cy="1581785"/>
          </a:xfrm>
          <a:prstGeom prst="rect">
            <a:avLst/>
          </a:prstGeom>
          <a:blipFill>
            <a:blip r:embed="rId3" cstate="print"/>
            <a:stretch>
              <a:fillRect/>
            </a:stretch>
          </a:blipFill>
        </p:spPr>
        <p:txBody>
          <a:bodyPr wrap="square" lIns="0" tIns="0" rIns="0" bIns="0" rtlCol="0">
            <a:noAutofit/>
          </a:bodyPr>
          <a:lstStyle/>
          <a:p>
            <a:endParaRPr/>
          </a:p>
        </p:txBody>
      </p:sp>
      <p:sp>
        <p:nvSpPr>
          <p:cNvPr id="15" name="object 15"/>
          <p:cNvSpPr txBox="1"/>
          <p:nvPr/>
        </p:nvSpPr>
        <p:spPr>
          <a:xfrm>
            <a:off x="901700" y="1063269"/>
            <a:ext cx="7573563" cy="635304"/>
          </a:xfrm>
          <a:prstGeom prst="rect">
            <a:avLst/>
          </a:prstGeom>
        </p:spPr>
        <p:txBody>
          <a:bodyPr wrap="square" lIns="0" tIns="0" rIns="0" bIns="0" rtlCol="0">
            <a:noAutofit/>
          </a:bodyPr>
          <a:lstStyle/>
          <a:p>
            <a:pPr marL="12700">
              <a:lnSpc>
                <a:spcPts val="4900"/>
              </a:lnSpc>
              <a:tabLst>
                <a:tab pos="7467600" algn="l"/>
              </a:tabLst>
            </a:pPr>
            <a:r>
              <a:rPr sz="4800" u="heavy" spc="-39" dirty="0">
                <a:solidFill>
                  <a:srgbClr val="404040"/>
                </a:solidFill>
                <a:latin typeface="Calibri Light"/>
                <a:cs typeface="Calibri Light"/>
              </a:rPr>
              <a:t>Old Business </a:t>
            </a:r>
            <a:r>
              <a:rPr sz="4800" u="heavy" spc="0" dirty="0">
                <a:solidFill>
                  <a:srgbClr val="404040"/>
                </a:solidFill>
                <a:latin typeface="Calibri Light"/>
                <a:cs typeface="Calibri Light"/>
              </a:rPr>
              <a:t>	</a:t>
            </a:r>
            <a:endParaRPr sz="4800">
              <a:latin typeface="Calibri Light"/>
              <a:cs typeface="Calibri Light"/>
            </a:endParaRPr>
          </a:p>
        </p:txBody>
      </p:sp>
      <p:sp>
        <p:nvSpPr>
          <p:cNvPr id="14" name="object 14"/>
          <p:cNvSpPr txBox="1"/>
          <p:nvPr/>
        </p:nvSpPr>
        <p:spPr>
          <a:xfrm>
            <a:off x="979728" y="1874155"/>
            <a:ext cx="152653" cy="279908"/>
          </a:xfrm>
          <a:prstGeom prst="rect">
            <a:avLst/>
          </a:prstGeom>
        </p:spPr>
        <p:txBody>
          <a:bodyPr wrap="square" lIns="0" tIns="13652" rIns="0" bIns="0" rtlCol="0">
            <a:noAutofit/>
          </a:bodyPr>
          <a:lstStyle/>
          <a:p>
            <a:pPr marL="12700">
              <a:lnSpc>
                <a:spcPts val="2150"/>
              </a:lnSpc>
            </a:pPr>
            <a:r>
              <a:rPr sz="2000" dirty="0">
                <a:solidFill>
                  <a:srgbClr val="D24617"/>
                </a:solidFill>
                <a:latin typeface="Arial"/>
                <a:cs typeface="Arial"/>
              </a:rPr>
              <a:t>•</a:t>
            </a:r>
            <a:endParaRPr sz="2000">
              <a:latin typeface="Arial"/>
              <a:cs typeface="Arial"/>
            </a:endParaRPr>
          </a:p>
        </p:txBody>
      </p:sp>
      <p:sp>
        <p:nvSpPr>
          <p:cNvPr id="13" name="object 13"/>
          <p:cNvSpPr txBox="1"/>
          <p:nvPr/>
        </p:nvSpPr>
        <p:spPr>
          <a:xfrm>
            <a:off x="1267714" y="1889506"/>
            <a:ext cx="5971286" cy="311964"/>
          </a:xfrm>
          <a:prstGeom prst="rect">
            <a:avLst/>
          </a:prstGeom>
        </p:spPr>
        <p:txBody>
          <a:bodyPr wrap="square" lIns="0" tIns="13366" rIns="0" bIns="0" rtlCol="0">
            <a:noAutofit/>
          </a:bodyPr>
          <a:lstStyle/>
          <a:p>
            <a:pPr marL="12700">
              <a:lnSpc>
                <a:spcPts val="2105"/>
              </a:lnSpc>
            </a:pPr>
            <a:r>
              <a:rPr sz="2000" spc="-13" dirty="0">
                <a:solidFill>
                  <a:srgbClr val="404040"/>
                </a:solidFill>
                <a:latin typeface="Calibri"/>
                <a:cs typeface="Calibri"/>
              </a:rPr>
              <a:t>N5SN status</a:t>
            </a:r>
            <a:r>
              <a:rPr lang="en-US" sz="2000" spc="-13" dirty="0">
                <a:solidFill>
                  <a:srgbClr val="404040"/>
                </a:solidFill>
                <a:latin typeface="Calibri"/>
                <a:cs typeface="Calibri"/>
              </a:rPr>
              <a:t> – there is continuing need to restore the link</a:t>
            </a:r>
            <a:endParaRPr sz="2000" dirty="0">
              <a:latin typeface="Calibri"/>
              <a:cs typeface="Calibri"/>
            </a:endParaRPr>
          </a:p>
        </p:txBody>
      </p:sp>
      <p:sp>
        <p:nvSpPr>
          <p:cNvPr id="12" name="object 12"/>
          <p:cNvSpPr txBox="1"/>
          <p:nvPr/>
        </p:nvSpPr>
        <p:spPr>
          <a:xfrm>
            <a:off x="1272286" y="2201473"/>
            <a:ext cx="689834" cy="267787"/>
          </a:xfrm>
          <a:prstGeom prst="rect">
            <a:avLst/>
          </a:prstGeom>
        </p:spPr>
        <p:txBody>
          <a:bodyPr wrap="square" lIns="0" tIns="12763" rIns="0" bIns="0" rtlCol="0">
            <a:noAutofit/>
          </a:bodyPr>
          <a:lstStyle/>
          <a:p>
            <a:pPr marL="12700">
              <a:lnSpc>
                <a:spcPts val="2010"/>
              </a:lnSpc>
            </a:pPr>
            <a:r>
              <a:rPr sz="1800" spc="4" dirty="0">
                <a:solidFill>
                  <a:srgbClr val="D24617"/>
                </a:solidFill>
                <a:latin typeface="Arial"/>
                <a:cs typeface="Arial"/>
              </a:rPr>
              <a:t>•  </a:t>
            </a:r>
            <a:r>
              <a:rPr sz="1800" spc="-2" dirty="0">
                <a:solidFill>
                  <a:srgbClr val="404040"/>
                </a:solidFill>
                <a:latin typeface="Calibri"/>
                <a:cs typeface="Calibri"/>
              </a:rPr>
              <a:t>Yes?</a:t>
            </a:r>
            <a:endParaRPr sz="1800">
              <a:latin typeface="Calibri"/>
              <a:cs typeface="Calibri"/>
            </a:endParaRPr>
          </a:p>
        </p:txBody>
      </p:sp>
      <p:sp>
        <p:nvSpPr>
          <p:cNvPr id="11" name="object 11"/>
          <p:cNvSpPr txBox="1"/>
          <p:nvPr/>
        </p:nvSpPr>
        <p:spPr>
          <a:xfrm>
            <a:off x="2107437" y="2215261"/>
            <a:ext cx="4521963" cy="390814"/>
          </a:xfrm>
          <a:prstGeom prst="rect">
            <a:avLst/>
          </a:prstGeom>
        </p:spPr>
        <p:txBody>
          <a:bodyPr wrap="square" lIns="0" tIns="12065" rIns="0" bIns="0" rtlCol="0">
            <a:noAutofit/>
          </a:bodyPr>
          <a:lstStyle/>
          <a:p>
            <a:pPr marL="12700">
              <a:lnSpc>
                <a:spcPts val="1900"/>
              </a:lnSpc>
            </a:pPr>
            <a:r>
              <a:rPr sz="1800" dirty="0">
                <a:solidFill>
                  <a:srgbClr val="404040"/>
                </a:solidFill>
                <a:latin typeface="Calibri"/>
                <a:cs typeface="Calibri"/>
              </a:rPr>
              <a:t>No?</a:t>
            </a:r>
            <a:r>
              <a:rPr lang="en-US" sz="1800" dirty="0">
                <a:solidFill>
                  <a:srgbClr val="404040"/>
                </a:solidFill>
                <a:latin typeface="Calibri"/>
                <a:cs typeface="Calibri"/>
              </a:rPr>
              <a:t>  -- Answer is Yes.  Jon to continue efforts.</a:t>
            </a:r>
            <a:endParaRPr sz="1800" dirty="0">
              <a:latin typeface="Calibri"/>
              <a:cs typeface="Calibri"/>
            </a:endParaRPr>
          </a:p>
        </p:txBody>
      </p:sp>
      <p:sp>
        <p:nvSpPr>
          <p:cNvPr id="8" name="object 8"/>
          <p:cNvSpPr txBox="1"/>
          <p:nvPr/>
        </p:nvSpPr>
        <p:spPr>
          <a:xfrm>
            <a:off x="979728" y="2743200"/>
            <a:ext cx="152653" cy="279907"/>
          </a:xfrm>
          <a:prstGeom prst="rect">
            <a:avLst/>
          </a:prstGeom>
        </p:spPr>
        <p:txBody>
          <a:bodyPr wrap="square" lIns="0" tIns="13652" rIns="0" bIns="0" rtlCol="0">
            <a:noAutofit/>
          </a:bodyPr>
          <a:lstStyle/>
          <a:p>
            <a:pPr marL="12700">
              <a:lnSpc>
                <a:spcPts val="2150"/>
              </a:lnSpc>
            </a:pPr>
            <a:r>
              <a:rPr sz="2000" dirty="0">
                <a:solidFill>
                  <a:srgbClr val="D24617"/>
                </a:solidFill>
                <a:latin typeface="Arial"/>
                <a:cs typeface="Arial"/>
              </a:rPr>
              <a:t>•</a:t>
            </a:r>
            <a:endParaRPr sz="2000">
              <a:latin typeface="Arial"/>
              <a:cs typeface="Arial"/>
            </a:endParaRPr>
          </a:p>
        </p:txBody>
      </p:sp>
      <p:sp>
        <p:nvSpPr>
          <p:cNvPr id="7" name="object 7"/>
          <p:cNvSpPr txBox="1"/>
          <p:nvPr/>
        </p:nvSpPr>
        <p:spPr>
          <a:xfrm>
            <a:off x="1267713" y="2758550"/>
            <a:ext cx="7103364" cy="325753"/>
          </a:xfrm>
          <a:prstGeom prst="rect">
            <a:avLst/>
          </a:prstGeom>
        </p:spPr>
        <p:txBody>
          <a:bodyPr wrap="square" lIns="0" tIns="13366" rIns="0" bIns="0" rtlCol="0">
            <a:noAutofit/>
          </a:bodyPr>
          <a:lstStyle/>
          <a:p>
            <a:pPr marL="12700">
              <a:lnSpc>
                <a:spcPts val="2105"/>
              </a:lnSpc>
            </a:pPr>
            <a:r>
              <a:rPr sz="2000" spc="-14" dirty="0">
                <a:solidFill>
                  <a:srgbClr val="404040"/>
                </a:solidFill>
                <a:latin typeface="Calibri"/>
                <a:cs typeface="Calibri"/>
              </a:rPr>
              <a:t>W5NNI repeater status</a:t>
            </a:r>
            <a:r>
              <a:rPr lang="en-US" sz="2000" spc="-14" dirty="0">
                <a:solidFill>
                  <a:srgbClr val="404040"/>
                </a:solidFill>
                <a:latin typeface="Calibri"/>
                <a:cs typeface="Calibri"/>
              </a:rPr>
              <a:t> (update by N6REP during program time) </a:t>
            </a:r>
            <a:endParaRPr sz="2000" dirty="0">
              <a:latin typeface="Calibri"/>
              <a:cs typeface="Calibri"/>
            </a:endParaRPr>
          </a:p>
        </p:txBody>
      </p:sp>
      <p:sp>
        <p:nvSpPr>
          <p:cNvPr id="6" name="object 6"/>
          <p:cNvSpPr txBox="1"/>
          <p:nvPr/>
        </p:nvSpPr>
        <p:spPr>
          <a:xfrm>
            <a:off x="1272286" y="3070518"/>
            <a:ext cx="1484422" cy="267787"/>
          </a:xfrm>
          <a:prstGeom prst="rect">
            <a:avLst/>
          </a:prstGeom>
        </p:spPr>
        <p:txBody>
          <a:bodyPr wrap="square" lIns="0" tIns="12763" rIns="0" bIns="0" rtlCol="0">
            <a:noAutofit/>
          </a:bodyPr>
          <a:lstStyle/>
          <a:p>
            <a:pPr marL="12700">
              <a:lnSpc>
                <a:spcPts val="2010"/>
              </a:lnSpc>
            </a:pPr>
            <a:r>
              <a:rPr sz="1800" spc="4" dirty="0">
                <a:solidFill>
                  <a:srgbClr val="D24617"/>
                </a:solidFill>
                <a:latin typeface="Arial"/>
                <a:cs typeface="Arial"/>
              </a:rPr>
              <a:t>•  </a:t>
            </a:r>
            <a:r>
              <a:rPr sz="1800" spc="-1" dirty="0">
                <a:solidFill>
                  <a:srgbClr val="404040"/>
                </a:solidFill>
                <a:latin typeface="Calibri"/>
                <a:cs typeface="Calibri"/>
              </a:rPr>
              <a:t>Working OK?</a:t>
            </a:r>
            <a:endParaRPr sz="1800">
              <a:latin typeface="Calibri"/>
              <a:cs typeface="Calibri"/>
            </a:endParaRPr>
          </a:p>
        </p:txBody>
      </p:sp>
      <p:sp>
        <p:nvSpPr>
          <p:cNvPr id="5" name="object 5"/>
          <p:cNvSpPr txBox="1"/>
          <p:nvPr/>
        </p:nvSpPr>
        <p:spPr>
          <a:xfrm>
            <a:off x="2901442" y="3084306"/>
            <a:ext cx="1973463" cy="254000"/>
          </a:xfrm>
          <a:prstGeom prst="rect">
            <a:avLst/>
          </a:prstGeom>
        </p:spPr>
        <p:txBody>
          <a:bodyPr wrap="square" lIns="0" tIns="12065" rIns="0" bIns="0" rtlCol="0">
            <a:noAutofit/>
          </a:bodyPr>
          <a:lstStyle/>
          <a:p>
            <a:pPr marL="12700">
              <a:lnSpc>
                <a:spcPts val="1900"/>
              </a:lnSpc>
            </a:pPr>
            <a:r>
              <a:rPr sz="1800" spc="0" dirty="0">
                <a:solidFill>
                  <a:srgbClr val="404040"/>
                </a:solidFill>
                <a:latin typeface="Calibri"/>
                <a:cs typeface="Calibri"/>
              </a:rPr>
              <a:t>Shack Temperature?</a:t>
            </a:r>
            <a:endParaRPr sz="1800">
              <a:latin typeface="Calibri"/>
              <a:cs typeface="Calibri"/>
            </a:endParaRPr>
          </a:p>
        </p:txBody>
      </p:sp>
      <p:sp>
        <p:nvSpPr>
          <p:cNvPr id="4" name="object 4"/>
          <p:cNvSpPr txBox="1"/>
          <p:nvPr/>
        </p:nvSpPr>
        <p:spPr>
          <a:xfrm>
            <a:off x="4971669" y="3084306"/>
            <a:ext cx="1050986" cy="254000"/>
          </a:xfrm>
          <a:prstGeom prst="rect">
            <a:avLst/>
          </a:prstGeom>
        </p:spPr>
        <p:txBody>
          <a:bodyPr wrap="square" lIns="0" tIns="12065" rIns="0" bIns="0" rtlCol="0">
            <a:noAutofit/>
          </a:bodyPr>
          <a:lstStyle/>
          <a:p>
            <a:pPr marL="12700">
              <a:lnSpc>
                <a:spcPts val="1900"/>
              </a:lnSpc>
            </a:pPr>
            <a:r>
              <a:rPr sz="1800" spc="-1" dirty="0">
                <a:solidFill>
                  <a:srgbClr val="404040"/>
                </a:solidFill>
                <a:latin typeface="Calibri"/>
                <a:cs typeface="Calibri"/>
              </a:rPr>
              <a:t>Upgrades?</a:t>
            </a:r>
            <a:endParaRPr sz="1800">
              <a:latin typeface="Calibri"/>
              <a:cs typeface="Calibri"/>
            </a:endParaRPr>
          </a:p>
        </p:txBody>
      </p:sp>
      <p:sp>
        <p:nvSpPr>
          <p:cNvPr id="3" name="object 3"/>
          <p:cNvSpPr txBox="1"/>
          <p:nvPr/>
        </p:nvSpPr>
        <p:spPr>
          <a:xfrm>
            <a:off x="1752726" y="1393698"/>
            <a:ext cx="125095" cy="152400"/>
          </a:xfrm>
          <a:prstGeom prst="rect">
            <a:avLst/>
          </a:prstGeom>
        </p:spPr>
        <p:txBody>
          <a:bodyPr wrap="square" lIns="0" tIns="0" rIns="0" bIns="0" rtlCol="0">
            <a:noAutofit/>
          </a:bodyPr>
          <a:lstStyle/>
          <a:p>
            <a:pPr marL="25400">
              <a:lnSpc>
                <a:spcPts val="1000"/>
              </a:lnSpc>
            </a:pPr>
            <a:endParaRPr sz="1000"/>
          </a:p>
        </p:txBody>
      </p:sp>
      <p:sp>
        <p:nvSpPr>
          <p:cNvPr id="2" name="object 2"/>
          <p:cNvSpPr txBox="1"/>
          <p:nvPr/>
        </p:nvSpPr>
        <p:spPr>
          <a:xfrm>
            <a:off x="3941340" y="1393698"/>
            <a:ext cx="4429737" cy="152400"/>
          </a:xfrm>
          <a:prstGeom prst="rect">
            <a:avLst/>
          </a:prstGeom>
        </p:spPr>
        <p:txBody>
          <a:bodyPr wrap="square" lIns="0" tIns="0" rIns="0" bIns="0" rtlCol="0">
            <a:noAutofit/>
          </a:bodyPr>
          <a:lstStyle/>
          <a:p>
            <a:pPr marL="25400">
              <a:lnSpc>
                <a:spcPts val="1000"/>
              </a:lnSpc>
            </a:pPr>
            <a:endParaRPr sz="1000"/>
          </a:p>
        </p:txBody>
      </p:sp>
      <p:sp>
        <p:nvSpPr>
          <p:cNvPr id="20" name="object 10">
            <a:extLst>
              <a:ext uri="{FF2B5EF4-FFF2-40B4-BE49-F238E27FC236}">
                <a16:creationId xmlns:a16="http://schemas.microsoft.com/office/drawing/2014/main" id="{94346E8F-CFB2-D69C-F899-69271586024D}"/>
              </a:ext>
            </a:extLst>
          </p:cNvPr>
          <p:cNvSpPr txBox="1"/>
          <p:nvPr/>
        </p:nvSpPr>
        <p:spPr>
          <a:xfrm>
            <a:off x="979728" y="3710797"/>
            <a:ext cx="152653" cy="1851371"/>
          </a:xfrm>
          <a:prstGeom prst="rect">
            <a:avLst/>
          </a:prstGeom>
        </p:spPr>
        <p:txBody>
          <a:bodyPr wrap="square" lIns="0" tIns="13652" rIns="0" bIns="0" rtlCol="0">
            <a:noAutofit/>
          </a:bodyPr>
          <a:lstStyle/>
          <a:p>
            <a:pPr marL="12700"/>
            <a:r>
              <a:rPr sz="2000" dirty="0">
                <a:solidFill>
                  <a:srgbClr val="D24617"/>
                </a:solidFill>
                <a:latin typeface="Arial"/>
                <a:cs typeface="Arial"/>
              </a:rPr>
              <a:t>•</a:t>
            </a:r>
            <a:endParaRPr sz="2000" dirty="0">
              <a:latin typeface="Arial"/>
              <a:cs typeface="Arial"/>
            </a:endParaRPr>
          </a:p>
          <a:p>
            <a:pPr marL="12700">
              <a:spcBef>
                <a:spcPts val="1156"/>
              </a:spcBef>
            </a:pPr>
            <a:r>
              <a:rPr sz="2000" dirty="0">
                <a:solidFill>
                  <a:srgbClr val="D24617"/>
                </a:solidFill>
                <a:latin typeface="Arial"/>
                <a:cs typeface="Arial"/>
              </a:rPr>
              <a:t>•</a:t>
            </a:r>
            <a:endParaRPr sz="2000" dirty="0">
              <a:latin typeface="Arial"/>
              <a:cs typeface="Arial"/>
            </a:endParaRPr>
          </a:p>
          <a:p>
            <a:pPr marL="12700">
              <a:spcBef>
                <a:spcPts val="1252"/>
              </a:spcBef>
            </a:pPr>
            <a:r>
              <a:rPr sz="2000" dirty="0">
                <a:solidFill>
                  <a:srgbClr val="D24617"/>
                </a:solidFill>
                <a:latin typeface="Arial"/>
                <a:cs typeface="Arial"/>
              </a:rPr>
              <a:t>•</a:t>
            </a:r>
            <a:endParaRPr sz="2000" dirty="0">
              <a:latin typeface="Arial"/>
              <a:cs typeface="Arial"/>
            </a:endParaRPr>
          </a:p>
        </p:txBody>
      </p:sp>
      <p:sp>
        <p:nvSpPr>
          <p:cNvPr id="21" name="object 9">
            <a:extLst>
              <a:ext uri="{FF2B5EF4-FFF2-40B4-BE49-F238E27FC236}">
                <a16:creationId xmlns:a16="http://schemas.microsoft.com/office/drawing/2014/main" id="{8008EC88-9A61-DE2C-2BA1-F5261B895C20}"/>
              </a:ext>
            </a:extLst>
          </p:cNvPr>
          <p:cNvSpPr txBox="1"/>
          <p:nvPr/>
        </p:nvSpPr>
        <p:spPr>
          <a:xfrm>
            <a:off x="1267714" y="3581400"/>
            <a:ext cx="5653220" cy="1183639"/>
          </a:xfrm>
          <a:prstGeom prst="rect">
            <a:avLst/>
          </a:prstGeom>
        </p:spPr>
        <p:txBody>
          <a:bodyPr wrap="square" lIns="0" tIns="13366" rIns="0" bIns="0" rtlCol="0">
            <a:noAutofit/>
          </a:bodyPr>
          <a:lstStyle/>
          <a:p>
            <a:pPr marL="12700" marR="46508">
              <a:lnSpc>
                <a:spcPts val="2105"/>
              </a:lnSpc>
            </a:pPr>
            <a:r>
              <a:rPr sz="2000" spc="-19" dirty="0">
                <a:solidFill>
                  <a:srgbClr val="404040"/>
                </a:solidFill>
                <a:latin typeface="Calibri"/>
                <a:cs typeface="Calibri"/>
              </a:rPr>
              <a:t>Solar Eclipse Project at Rec Hall April 8</a:t>
            </a:r>
            <a:r>
              <a:rPr lang="en-US" sz="2000" spc="-19" dirty="0">
                <a:solidFill>
                  <a:srgbClr val="404040"/>
                </a:solidFill>
                <a:latin typeface="Calibri"/>
                <a:cs typeface="Calibri"/>
              </a:rPr>
              <a:t> (David KG5KPU will update by email this week.)</a:t>
            </a:r>
            <a:endParaRPr sz="2000" dirty="0">
              <a:latin typeface="Calibri"/>
              <a:cs typeface="Calibri"/>
            </a:endParaRPr>
          </a:p>
          <a:p>
            <a:pPr marL="12700">
              <a:lnSpc>
                <a:spcPct val="101725"/>
              </a:lnSpc>
              <a:spcBef>
                <a:spcPts val="1017"/>
              </a:spcBef>
            </a:pPr>
            <a:r>
              <a:rPr sz="2000" spc="-20" dirty="0">
                <a:solidFill>
                  <a:srgbClr val="404040"/>
                </a:solidFill>
                <a:latin typeface="Calibri"/>
                <a:cs typeface="Calibri"/>
              </a:rPr>
              <a:t>Parks on the Air (POTA) April 20 Cooper Lake State Park</a:t>
            </a:r>
            <a:endParaRPr sz="2000" dirty="0">
              <a:latin typeface="Calibri"/>
              <a:cs typeface="Calibri"/>
            </a:endParaRPr>
          </a:p>
          <a:p>
            <a:pPr marL="12700" marR="46508">
              <a:lnSpc>
                <a:spcPct val="101725"/>
              </a:lnSpc>
              <a:spcBef>
                <a:spcPts val="1110"/>
              </a:spcBef>
            </a:pPr>
            <a:r>
              <a:rPr sz="2000" spc="-2" dirty="0">
                <a:solidFill>
                  <a:srgbClr val="404040"/>
                </a:solidFill>
                <a:latin typeface="Calibri"/>
                <a:cs typeface="Calibri"/>
              </a:rPr>
              <a:t>ARRL Issues</a:t>
            </a:r>
            <a:r>
              <a:rPr lang="en-US" sz="2000" spc="-2" dirty="0">
                <a:solidFill>
                  <a:srgbClr val="404040"/>
                </a:solidFill>
                <a:latin typeface="Calibri"/>
                <a:cs typeface="Calibri"/>
              </a:rPr>
              <a:t>  -- update to come later this month.</a:t>
            </a:r>
            <a:endParaRPr sz="2000" dirty="0">
              <a:latin typeface="Calibri"/>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p:nvPr/>
        </p:nvSpPr>
        <p:spPr>
          <a:xfrm>
            <a:off x="0" y="6400800"/>
            <a:ext cx="9144000" cy="457199"/>
          </a:xfrm>
          <a:custGeom>
            <a:avLst/>
            <a:gdLst/>
            <a:ahLst/>
            <a:cxnLst/>
            <a:rect l="l" t="t" r="r" b="b"/>
            <a:pathLst>
              <a:path w="9144000" h="457199">
                <a:moveTo>
                  <a:pt x="9144000" y="457199"/>
                </a:moveTo>
                <a:lnTo>
                  <a:pt x="9144000" y="0"/>
                </a:lnTo>
                <a:lnTo>
                  <a:pt x="0" y="0"/>
                </a:lnTo>
                <a:lnTo>
                  <a:pt x="0" y="457199"/>
                </a:lnTo>
                <a:lnTo>
                  <a:pt x="9144000" y="457199"/>
                </a:lnTo>
                <a:close/>
              </a:path>
            </a:pathLst>
          </a:custGeom>
          <a:solidFill>
            <a:srgbClr val="9B2C1F"/>
          </a:solidFill>
        </p:spPr>
        <p:txBody>
          <a:bodyPr wrap="square" lIns="0" tIns="0" rIns="0" bIns="0" rtlCol="0">
            <a:noAutofit/>
          </a:bodyPr>
          <a:lstStyle/>
          <a:p>
            <a:endParaRPr/>
          </a:p>
        </p:txBody>
      </p:sp>
      <p:sp>
        <p:nvSpPr>
          <p:cNvPr id="13" name="object 13"/>
          <p:cNvSpPr/>
          <p:nvPr/>
        </p:nvSpPr>
        <p:spPr>
          <a:xfrm>
            <a:off x="0" y="6332855"/>
            <a:ext cx="9144000" cy="68579"/>
          </a:xfrm>
          <a:custGeom>
            <a:avLst/>
            <a:gdLst/>
            <a:ahLst/>
            <a:cxnLst/>
            <a:rect l="l" t="t" r="r" b="b"/>
            <a:pathLst>
              <a:path w="9144000" h="68579">
                <a:moveTo>
                  <a:pt x="0" y="68580"/>
                </a:moveTo>
                <a:lnTo>
                  <a:pt x="9144000" y="68580"/>
                </a:lnTo>
                <a:lnTo>
                  <a:pt x="9144000" y="0"/>
                </a:lnTo>
                <a:lnTo>
                  <a:pt x="0" y="0"/>
                </a:lnTo>
                <a:lnTo>
                  <a:pt x="0" y="68580"/>
                </a:lnTo>
                <a:close/>
              </a:path>
            </a:pathLst>
          </a:custGeom>
          <a:solidFill>
            <a:srgbClr val="D24617"/>
          </a:solidFill>
        </p:spPr>
        <p:txBody>
          <a:bodyPr wrap="square" lIns="0" tIns="0" rIns="0" bIns="0" rtlCol="0">
            <a:noAutofit/>
          </a:bodyPr>
          <a:lstStyle/>
          <a:p>
            <a:endParaRPr/>
          </a:p>
        </p:txBody>
      </p:sp>
      <p:sp>
        <p:nvSpPr>
          <p:cNvPr id="14" name="object 14"/>
          <p:cNvSpPr/>
          <p:nvPr/>
        </p:nvSpPr>
        <p:spPr>
          <a:xfrm>
            <a:off x="7607934" y="5321932"/>
            <a:ext cx="1536065" cy="1536065"/>
          </a:xfrm>
          <a:prstGeom prst="rect">
            <a:avLst/>
          </a:prstGeom>
          <a:blipFill>
            <a:blip r:embed="rId2" cstate="print"/>
            <a:stretch>
              <a:fillRect/>
            </a:stretch>
          </a:blipFill>
        </p:spPr>
        <p:txBody>
          <a:bodyPr wrap="square" lIns="0" tIns="0" rIns="0" bIns="0" rtlCol="0">
            <a:noAutofit/>
          </a:bodyPr>
          <a:lstStyle/>
          <a:p>
            <a:endParaRPr/>
          </a:p>
        </p:txBody>
      </p:sp>
      <p:sp>
        <p:nvSpPr>
          <p:cNvPr id="15" name="object 15"/>
          <p:cNvSpPr/>
          <p:nvPr/>
        </p:nvSpPr>
        <p:spPr>
          <a:xfrm>
            <a:off x="7562215" y="5277485"/>
            <a:ext cx="1581784" cy="1581785"/>
          </a:xfrm>
          <a:prstGeom prst="rect">
            <a:avLst/>
          </a:prstGeom>
          <a:blipFill>
            <a:blip r:embed="rId3" cstate="print"/>
            <a:stretch>
              <a:fillRect/>
            </a:stretch>
          </a:blipFill>
        </p:spPr>
        <p:txBody>
          <a:bodyPr wrap="square" lIns="0" tIns="0" rIns="0" bIns="0" rtlCol="0">
            <a:noAutofit/>
          </a:bodyPr>
          <a:lstStyle/>
          <a:p>
            <a:endParaRPr/>
          </a:p>
        </p:txBody>
      </p:sp>
      <p:sp>
        <p:nvSpPr>
          <p:cNvPr id="16" name="object 16"/>
          <p:cNvSpPr/>
          <p:nvPr/>
        </p:nvSpPr>
        <p:spPr>
          <a:xfrm>
            <a:off x="7562215" y="5269228"/>
            <a:ext cx="1581784" cy="1581785"/>
          </a:xfrm>
          <a:prstGeom prst="rect">
            <a:avLst/>
          </a:prstGeom>
          <a:blipFill>
            <a:blip r:embed="rId3" cstate="print"/>
            <a:stretch>
              <a:fillRect/>
            </a:stretch>
          </a:blipFill>
        </p:spPr>
        <p:txBody>
          <a:bodyPr wrap="square" lIns="0" tIns="0" rIns="0" bIns="0" rtlCol="0">
            <a:noAutofit/>
          </a:bodyPr>
          <a:lstStyle/>
          <a:p>
            <a:endParaRPr/>
          </a:p>
        </p:txBody>
      </p:sp>
      <p:sp>
        <p:nvSpPr>
          <p:cNvPr id="11" name="object 11"/>
          <p:cNvSpPr txBox="1"/>
          <p:nvPr/>
        </p:nvSpPr>
        <p:spPr>
          <a:xfrm>
            <a:off x="901700" y="1063269"/>
            <a:ext cx="7573563" cy="635304"/>
          </a:xfrm>
          <a:prstGeom prst="rect">
            <a:avLst/>
          </a:prstGeom>
        </p:spPr>
        <p:txBody>
          <a:bodyPr wrap="square" lIns="0" tIns="0" rIns="0" bIns="0" rtlCol="0">
            <a:noAutofit/>
          </a:bodyPr>
          <a:lstStyle/>
          <a:p>
            <a:pPr marL="12700">
              <a:lnSpc>
                <a:spcPts val="4900"/>
              </a:lnSpc>
              <a:tabLst>
                <a:tab pos="7467600" algn="l"/>
              </a:tabLst>
            </a:pPr>
            <a:r>
              <a:rPr sz="4800" u="heavy" spc="-41" dirty="0">
                <a:solidFill>
                  <a:srgbClr val="404040"/>
                </a:solidFill>
                <a:latin typeface="Calibri Light"/>
                <a:cs typeface="Calibri Light"/>
              </a:rPr>
              <a:t>New Business </a:t>
            </a:r>
            <a:r>
              <a:rPr sz="4800" u="heavy" spc="0" dirty="0">
                <a:solidFill>
                  <a:srgbClr val="404040"/>
                </a:solidFill>
                <a:latin typeface="Calibri Light"/>
                <a:cs typeface="Calibri Light"/>
              </a:rPr>
              <a:t>	</a:t>
            </a:r>
            <a:endParaRPr sz="4800">
              <a:latin typeface="Calibri Light"/>
              <a:cs typeface="Calibri Light"/>
            </a:endParaRPr>
          </a:p>
        </p:txBody>
      </p:sp>
      <p:sp>
        <p:nvSpPr>
          <p:cNvPr id="10" name="object 10"/>
          <p:cNvSpPr txBox="1"/>
          <p:nvPr/>
        </p:nvSpPr>
        <p:spPr>
          <a:xfrm>
            <a:off x="979728" y="1913779"/>
            <a:ext cx="152653" cy="1183639"/>
          </a:xfrm>
          <a:prstGeom prst="rect">
            <a:avLst/>
          </a:prstGeom>
        </p:spPr>
        <p:txBody>
          <a:bodyPr wrap="square" lIns="0" tIns="13652" rIns="0" bIns="0" rtlCol="0">
            <a:noAutofit/>
          </a:bodyPr>
          <a:lstStyle/>
          <a:p>
            <a:pPr marL="12700">
              <a:lnSpc>
                <a:spcPts val="2150"/>
              </a:lnSpc>
            </a:pPr>
            <a:r>
              <a:rPr sz="2000" dirty="0">
                <a:solidFill>
                  <a:srgbClr val="D24617"/>
                </a:solidFill>
                <a:latin typeface="Arial"/>
                <a:cs typeface="Arial"/>
              </a:rPr>
              <a:t>•</a:t>
            </a:r>
            <a:endParaRPr sz="2000" dirty="0">
              <a:latin typeface="Arial"/>
              <a:cs typeface="Arial"/>
            </a:endParaRPr>
          </a:p>
          <a:p>
            <a:pPr marL="12700">
              <a:lnSpc>
                <a:spcPct val="95825"/>
              </a:lnSpc>
              <a:spcBef>
                <a:spcPts val="1156"/>
              </a:spcBef>
            </a:pPr>
            <a:r>
              <a:rPr sz="2000" dirty="0">
                <a:solidFill>
                  <a:srgbClr val="D24617"/>
                </a:solidFill>
                <a:latin typeface="Arial"/>
                <a:cs typeface="Arial"/>
              </a:rPr>
              <a:t>•</a:t>
            </a:r>
            <a:endParaRPr sz="2000" dirty="0">
              <a:latin typeface="Arial"/>
              <a:cs typeface="Arial"/>
            </a:endParaRPr>
          </a:p>
          <a:p>
            <a:pPr marL="12700">
              <a:lnSpc>
                <a:spcPct val="95825"/>
              </a:lnSpc>
              <a:spcBef>
                <a:spcPts val="1252"/>
              </a:spcBef>
            </a:pPr>
            <a:r>
              <a:rPr lang="en-US" sz="2000" dirty="0">
                <a:solidFill>
                  <a:srgbClr val="D24617"/>
                </a:solidFill>
                <a:latin typeface="Arial"/>
                <a:cs typeface="Arial"/>
              </a:rPr>
              <a:t>•</a:t>
            </a:r>
            <a:endParaRPr sz="2000" dirty="0">
              <a:latin typeface="Arial"/>
              <a:cs typeface="Arial"/>
            </a:endParaRPr>
          </a:p>
        </p:txBody>
      </p:sp>
      <p:sp>
        <p:nvSpPr>
          <p:cNvPr id="9" name="object 9"/>
          <p:cNvSpPr txBox="1"/>
          <p:nvPr/>
        </p:nvSpPr>
        <p:spPr>
          <a:xfrm>
            <a:off x="1267714" y="1929130"/>
            <a:ext cx="5653220" cy="2185668"/>
          </a:xfrm>
          <a:prstGeom prst="rect">
            <a:avLst/>
          </a:prstGeom>
        </p:spPr>
        <p:txBody>
          <a:bodyPr wrap="square" lIns="0" tIns="13366" rIns="0" bIns="0" rtlCol="0">
            <a:noAutofit/>
          </a:bodyPr>
          <a:lstStyle/>
          <a:p>
            <a:pPr marL="12700" marR="46508">
              <a:lnSpc>
                <a:spcPts val="2105"/>
              </a:lnSpc>
            </a:pPr>
            <a:r>
              <a:rPr lang="en-US" sz="2000" spc="-19" dirty="0">
                <a:solidFill>
                  <a:srgbClr val="404040"/>
                </a:solidFill>
                <a:latin typeface="Calibri"/>
                <a:cs typeface="Calibri"/>
              </a:rPr>
              <a:t>Help for Civil Air Patrol Communications</a:t>
            </a:r>
            <a:endParaRPr sz="2000" dirty="0">
              <a:latin typeface="Calibri"/>
              <a:cs typeface="Calibri"/>
            </a:endParaRPr>
          </a:p>
          <a:p>
            <a:pPr marL="12700">
              <a:lnSpc>
                <a:spcPct val="101725"/>
              </a:lnSpc>
              <a:spcBef>
                <a:spcPts val="1017"/>
              </a:spcBef>
            </a:pPr>
            <a:r>
              <a:rPr lang="en-US" sz="2000" spc="-20" dirty="0">
                <a:solidFill>
                  <a:srgbClr val="404040"/>
                </a:solidFill>
                <a:latin typeface="Calibri"/>
                <a:cs typeface="Calibri"/>
              </a:rPr>
              <a:t>Morse Code Classes (Possible Lunch &amp; Learn)</a:t>
            </a:r>
            <a:endParaRPr sz="2000" dirty="0">
              <a:latin typeface="Calibri"/>
              <a:cs typeface="Calibri"/>
            </a:endParaRPr>
          </a:p>
          <a:p>
            <a:pPr marL="12700" marR="46508">
              <a:lnSpc>
                <a:spcPct val="101725"/>
              </a:lnSpc>
              <a:spcBef>
                <a:spcPts val="1110"/>
              </a:spcBef>
            </a:pPr>
            <a:r>
              <a:rPr lang="en-US" sz="2000" dirty="0">
                <a:latin typeface="Calibri"/>
                <a:cs typeface="Calibri"/>
              </a:rPr>
              <a:t>Field Day efforts</a:t>
            </a:r>
          </a:p>
          <a:p>
            <a:pPr marL="12700" marR="46508">
              <a:lnSpc>
                <a:spcPct val="101725"/>
              </a:lnSpc>
              <a:spcBef>
                <a:spcPts val="1110"/>
              </a:spcBef>
            </a:pPr>
            <a:r>
              <a:rPr lang="en-US" sz="2000" dirty="0" err="1">
                <a:latin typeface="Calibri"/>
                <a:cs typeface="Calibri"/>
              </a:rPr>
              <a:t>Skywarn</a:t>
            </a:r>
            <a:r>
              <a:rPr lang="en-US" sz="2000" dirty="0">
                <a:latin typeface="Calibri"/>
                <a:cs typeface="Calibri"/>
              </a:rPr>
              <a:t> Classes – Classroom and On-line sessions</a:t>
            </a:r>
          </a:p>
          <a:p>
            <a:pPr marL="12700" marR="46508">
              <a:lnSpc>
                <a:spcPct val="101725"/>
              </a:lnSpc>
              <a:spcBef>
                <a:spcPts val="1110"/>
              </a:spcBef>
            </a:pPr>
            <a:r>
              <a:rPr lang="en-US" sz="2000" dirty="0">
                <a:latin typeface="Calibri"/>
                <a:cs typeface="Calibri"/>
                <a:hlinkClick r:id="rId4"/>
              </a:rPr>
              <a:t>https://www.weather.gov/fwd/skywarnmap</a:t>
            </a:r>
            <a:endParaRPr lang="en-US" sz="2000" dirty="0">
              <a:latin typeface="Calibri"/>
              <a:cs typeface="Calibri"/>
            </a:endParaRPr>
          </a:p>
          <a:p>
            <a:pPr marL="12700" marR="46508">
              <a:lnSpc>
                <a:spcPct val="101725"/>
              </a:lnSpc>
              <a:spcBef>
                <a:spcPts val="1110"/>
              </a:spcBef>
            </a:pPr>
            <a:endParaRPr lang="en-US" sz="2000" dirty="0">
              <a:latin typeface="Calibri"/>
              <a:cs typeface="Calibri"/>
            </a:endParaRPr>
          </a:p>
          <a:p>
            <a:pPr marL="12700" marR="46508">
              <a:lnSpc>
                <a:spcPct val="101725"/>
              </a:lnSpc>
              <a:spcBef>
                <a:spcPts val="1110"/>
              </a:spcBef>
            </a:pPr>
            <a:endParaRPr sz="2000" dirty="0">
              <a:latin typeface="Calibri"/>
              <a:cs typeface="Calibri"/>
            </a:endParaRPr>
          </a:p>
        </p:txBody>
      </p:sp>
      <p:sp>
        <p:nvSpPr>
          <p:cNvPr id="3" name="object 3"/>
          <p:cNvSpPr txBox="1"/>
          <p:nvPr/>
        </p:nvSpPr>
        <p:spPr>
          <a:xfrm>
            <a:off x="2015945" y="1393698"/>
            <a:ext cx="124004" cy="152400"/>
          </a:xfrm>
          <a:prstGeom prst="rect">
            <a:avLst/>
          </a:prstGeom>
        </p:spPr>
        <p:txBody>
          <a:bodyPr wrap="square" lIns="0" tIns="0" rIns="0" bIns="0" rtlCol="0">
            <a:noAutofit/>
          </a:bodyPr>
          <a:lstStyle/>
          <a:p>
            <a:pPr marL="25400">
              <a:lnSpc>
                <a:spcPts val="1000"/>
              </a:lnSpc>
            </a:pPr>
            <a:endParaRPr sz="1000"/>
          </a:p>
        </p:txBody>
      </p:sp>
      <p:sp>
        <p:nvSpPr>
          <p:cNvPr id="2" name="object 2"/>
          <p:cNvSpPr txBox="1"/>
          <p:nvPr/>
        </p:nvSpPr>
        <p:spPr>
          <a:xfrm>
            <a:off x="4203468" y="1393698"/>
            <a:ext cx="4167609" cy="152400"/>
          </a:xfrm>
          <a:prstGeom prst="rect">
            <a:avLst/>
          </a:prstGeom>
        </p:spPr>
        <p:txBody>
          <a:bodyPr wrap="square" lIns="0" tIns="0" rIns="0" bIns="0" rtlCol="0">
            <a:noAutofit/>
          </a:bodyPr>
          <a:lstStyle/>
          <a:p>
            <a:pPr marL="25400">
              <a:lnSpc>
                <a:spcPts val="1000"/>
              </a:lnSpc>
            </a:pPr>
            <a:endParaRPr sz="1000"/>
          </a:p>
        </p:txBody>
      </p:sp>
      <p:sp>
        <p:nvSpPr>
          <p:cNvPr id="19" name="object 9">
            <a:extLst>
              <a:ext uri="{FF2B5EF4-FFF2-40B4-BE49-F238E27FC236}">
                <a16:creationId xmlns:a16="http://schemas.microsoft.com/office/drawing/2014/main" id="{82F67303-7656-3843-23EF-132EFEEA613D}"/>
              </a:ext>
            </a:extLst>
          </p:cNvPr>
          <p:cNvSpPr txBox="1"/>
          <p:nvPr/>
        </p:nvSpPr>
        <p:spPr>
          <a:xfrm>
            <a:off x="990600" y="3264452"/>
            <a:ext cx="139700" cy="254000"/>
          </a:xfrm>
          <a:prstGeom prst="rect">
            <a:avLst/>
          </a:prstGeom>
        </p:spPr>
        <p:txBody>
          <a:bodyPr wrap="square" lIns="0" tIns="12319" rIns="0" bIns="0" rtlCol="0">
            <a:noAutofit/>
          </a:bodyPr>
          <a:lstStyle/>
          <a:p>
            <a:pPr marL="12700">
              <a:lnSpc>
                <a:spcPts val="1939"/>
              </a:lnSpc>
            </a:pPr>
            <a:r>
              <a:rPr sz="1800" dirty="0">
                <a:solidFill>
                  <a:srgbClr val="D24617"/>
                </a:solidFill>
                <a:latin typeface="Arial"/>
                <a:cs typeface="Arial"/>
              </a:rPr>
              <a:t>•</a:t>
            </a:r>
            <a:endParaRPr sz="1800" dirty="0">
              <a:latin typeface="Arial"/>
              <a:cs typeface="Arial"/>
            </a:endParaRPr>
          </a:p>
        </p:txBody>
      </p:sp>
      <p:sp>
        <p:nvSpPr>
          <p:cNvPr id="27" name="Rectangle 2">
            <a:extLst>
              <a:ext uri="{FF2B5EF4-FFF2-40B4-BE49-F238E27FC236}">
                <a16:creationId xmlns:a16="http://schemas.microsoft.com/office/drawing/2014/main" id="{680368BD-1211-5055-17A0-967E616EF216}"/>
              </a:ext>
            </a:extLst>
          </p:cNvPr>
          <p:cNvSpPr>
            <a:spLocks noChangeArrowheads="1"/>
          </p:cNvSpPr>
          <p:nvPr/>
        </p:nvSpPr>
        <p:spPr bwMode="auto">
          <a:xfrm>
            <a:off x="1000125" y="4953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1754</TotalTime>
  <Words>1069</Words>
  <Application>Microsoft Office PowerPoint</Application>
  <PresentationFormat>On-screen Show (4:3)</PresentationFormat>
  <Paragraphs>203</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Smith, Larry (US) - ISR</cp:lastModifiedBy>
  <cp:revision>18</cp:revision>
  <cp:lastPrinted>2024-02-07T17:49:08Z</cp:lastPrinted>
  <dcterms:modified xsi:type="dcterms:W3CDTF">2024-02-12T15:28:38Z</dcterms:modified>
</cp:coreProperties>
</file>